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72"/>
  </p:notesMasterIdLst>
  <p:handoutMasterIdLst>
    <p:handoutMasterId r:id="rId173"/>
  </p:handoutMasterIdLst>
  <p:sldIdLst>
    <p:sldId id="256" r:id="rId2"/>
    <p:sldId id="797" r:id="rId3"/>
    <p:sldId id="798" r:id="rId4"/>
    <p:sldId id="633" r:id="rId5"/>
    <p:sldId id="655" r:id="rId6"/>
    <p:sldId id="478" r:id="rId7"/>
    <p:sldId id="260" r:id="rId8"/>
    <p:sldId id="575" r:id="rId9"/>
    <p:sldId id="707" r:id="rId10"/>
    <p:sldId id="708" r:id="rId11"/>
    <p:sldId id="710" r:id="rId12"/>
    <p:sldId id="711" r:id="rId13"/>
    <p:sldId id="315" r:id="rId14"/>
    <p:sldId id="731" r:id="rId15"/>
    <p:sldId id="454" r:id="rId16"/>
    <p:sldId id="262" r:id="rId17"/>
    <p:sldId id="789" r:id="rId18"/>
    <p:sldId id="265" r:id="rId19"/>
    <p:sldId id="322" r:id="rId20"/>
    <p:sldId id="730" r:id="rId21"/>
    <p:sldId id="732" r:id="rId22"/>
    <p:sldId id="724" r:id="rId23"/>
    <p:sldId id="712" r:id="rId24"/>
    <p:sldId id="267" r:id="rId25"/>
    <p:sldId id="268" r:id="rId26"/>
    <p:sldId id="715" r:id="rId27"/>
    <p:sldId id="714" r:id="rId28"/>
    <p:sldId id="717" r:id="rId29"/>
    <p:sldId id="668" r:id="rId30"/>
    <p:sldId id="576" r:id="rId31"/>
    <p:sldId id="682" r:id="rId32"/>
    <p:sldId id="733" r:id="rId33"/>
    <p:sldId id="734" r:id="rId34"/>
    <p:sldId id="479" r:id="rId35"/>
    <p:sldId id="669" r:id="rId36"/>
    <p:sldId id="448" r:id="rId37"/>
    <p:sldId id="577" r:id="rId38"/>
    <p:sldId id="578" r:id="rId39"/>
    <p:sldId id="670" r:id="rId40"/>
    <p:sldId id="439" r:id="rId41"/>
    <p:sldId id="671" r:id="rId42"/>
    <p:sldId id="720" r:id="rId43"/>
    <p:sldId id="721" r:id="rId44"/>
    <p:sldId id="451" r:id="rId45"/>
    <p:sldId id="445" r:id="rId46"/>
    <p:sldId id="725" r:id="rId47"/>
    <p:sldId id="726" r:id="rId48"/>
    <p:sldId id="446" r:id="rId49"/>
    <p:sldId id="447" r:id="rId50"/>
    <p:sldId id="452" r:id="rId51"/>
    <p:sldId id="672" r:id="rId52"/>
    <p:sldId id="673" r:id="rId53"/>
    <p:sldId id="735" r:id="rId54"/>
    <p:sldId id="736" r:id="rId55"/>
    <p:sldId id="659" r:id="rId56"/>
    <p:sldId id="663" r:id="rId57"/>
    <p:sldId id="719" r:id="rId58"/>
    <p:sldId id="660" r:id="rId59"/>
    <p:sldId id="664" r:id="rId60"/>
    <p:sldId id="649" r:id="rId61"/>
    <p:sldId id="648" r:id="rId62"/>
    <p:sldId id="646" r:id="rId63"/>
    <p:sldId id="647" r:id="rId64"/>
    <p:sldId id="645" r:id="rId65"/>
    <p:sldId id="644" r:id="rId66"/>
    <p:sldId id="651" r:id="rId67"/>
    <p:sldId id="650" r:id="rId68"/>
    <p:sldId id="458" r:id="rId69"/>
    <p:sldId id="683" r:id="rId70"/>
    <p:sldId id="459" r:id="rId71"/>
    <p:sldId id="460" r:id="rId72"/>
    <p:sldId id="515" r:id="rId73"/>
    <p:sldId id="680" r:id="rId74"/>
    <p:sldId id="684" r:id="rId75"/>
    <p:sldId id="472" r:id="rId76"/>
    <p:sldId id="473" r:id="rId77"/>
    <p:sldId id="737" r:id="rId78"/>
    <p:sldId id="738" r:id="rId79"/>
    <p:sldId id="739" r:id="rId80"/>
    <p:sldId id="740" r:id="rId81"/>
    <p:sldId id="480" r:id="rId82"/>
    <p:sldId id="546" r:id="rId83"/>
    <p:sldId id="662" r:id="rId84"/>
    <p:sldId id="661" r:id="rId85"/>
    <p:sldId id="679" r:id="rId86"/>
    <p:sldId id="769" r:id="rId87"/>
    <p:sldId id="768" r:id="rId88"/>
    <p:sldId id="770" r:id="rId89"/>
    <p:sldId id="771" r:id="rId90"/>
    <p:sldId id="749" r:id="rId91"/>
    <p:sldId id="795" r:id="rId92"/>
    <p:sldId id="760" r:id="rId93"/>
    <p:sldId id="790" r:id="rId94"/>
    <p:sldId id="791" r:id="rId95"/>
    <p:sldId id="793" r:id="rId96"/>
    <p:sldId id="794" r:id="rId97"/>
    <p:sldId id="741" r:id="rId98"/>
    <p:sldId id="742" r:id="rId99"/>
    <p:sldId id="743" r:id="rId100"/>
    <p:sldId id="744" r:id="rId101"/>
    <p:sldId id="745" r:id="rId102"/>
    <p:sldId id="746" r:id="rId103"/>
    <p:sldId id="747" r:id="rId104"/>
    <p:sldId id="748" r:id="rId105"/>
    <p:sldId id="765" r:id="rId106"/>
    <p:sldId id="766" r:id="rId107"/>
    <p:sldId id="767" r:id="rId108"/>
    <p:sldId id="481" r:id="rId109"/>
    <p:sldId id="593" r:id="rId110"/>
    <p:sldId id="326" r:id="rId111"/>
    <p:sldId id="796" r:id="rId112"/>
    <p:sldId id="776" r:id="rId113"/>
    <p:sldId id="777" r:id="rId114"/>
    <p:sldId id="329" r:id="rId115"/>
    <p:sldId id="778" r:id="rId116"/>
    <p:sldId id="696" r:id="rId117"/>
    <p:sldId id="779" r:id="rId118"/>
    <p:sldId id="780" r:id="rId119"/>
    <p:sldId id="338" r:id="rId120"/>
    <p:sldId id="340" r:id="rId121"/>
    <p:sldId id="342" r:id="rId122"/>
    <p:sldId id="773" r:id="rId123"/>
    <p:sldId id="772" r:id="rId124"/>
    <p:sldId id="774" r:id="rId125"/>
    <p:sldId id="781" r:id="rId126"/>
    <p:sldId id="625" r:id="rId127"/>
    <p:sldId id="782" r:id="rId128"/>
    <p:sldId id="783" r:id="rId129"/>
    <p:sldId id="784" r:id="rId130"/>
    <p:sldId id="785" r:id="rId131"/>
    <p:sldId id="786" r:id="rId132"/>
    <p:sldId id="787" r:id="rId133"/>
    <p:sldId id="788" r:id="rId134"/>
    <p:sldId id="631" r:id="rId135"/>
    <p:sldId id="697" r:id="rId136"/>
    <p:sldId id="703" r:id="rId137"/>
    <p:sldId id="698" r:id="rId138"/>
    <p:sldId id="704" r:id="rId139"/>
    <p:sldId id="699" r:id="rId140"/>
    <p:sldId id="700" r:id="rId141"/>
    <p:sldId id="705" r:id="rId142"/>
    <p:sldId id="701" r:id="rId143"/>
    <p:sldId id="706" r:id="rId144"/>
    <p:sldId id="702" r:id="rId145"/>
    <p:sldId id="525" r:id="rId146"/>
    <p:sldId id="527" r:id="rId147"/>
    <p:sldId id="528" r:id="rId148"/>
    <p:sldId id="529" r:id="rId149"/>
    <p:sldId id="538" r:id="rId150"/>
    <p:sldId id="532" r:id="rId151"/>
    <p:sldId id="533" r:id="rId152"/>
    <p:sldId id="534" r:id="rId153"/>
    <p:sldId id="535" r:id="rId154"/>
    <p:sldId id="536" r:id="rId155"/>
    <p:sldId id="537" r:id="rId156"/>
    <p:sldId id="520" r:id="rId157"/>
    <p:sldId id="549" r:id="rId158"/>
    <p:sldId id="545" r:id="rId159"/>
    <p:sldId id="635" r:id="rId160"/>
    <p:sldId id="636" r:id="rId161"/>
    <p:sldId id="637" r:id="rId162"/>
    <p:sldId id="632" r:id="rId163"/>
    <p:sldId id="489" r:id="rId164"/>
    <p:sldId id="491" r:id="rId165"/>
    <p:sldId id="492" r:id="rId166"/>
    <p:sldId id="579" r:id="rId167"/>
    <p:sldId id="521" r:id="rId168"/>
    <p:sldId id="522" r:id="rId169"/>
    <p:sldId id="524" r:id="rId170"/>
    <p:sldId id="523"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F4F"/>
    <a:srgbClr val="FFFF00"/>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3219"/>
    <p:restoredTop sz="91078"/>
  </p:normalViewPr>
  <p:slideViewPr>
    <p:cSldViewPr snapToGrid="0" snapToObjects="1" showGuides="1">
      <p:cViewPr varScale="1">
        <p:scale>
          <a:sx n="78" d="100"/>
          <a:sy n="78" d="100"/>
        </p:scale>
        <p:origin x="1672"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D35F4C-0DA1-0B4D-ADE2-3013AF60FC7C}" type="datetimeFigureOut">
              <a:rPr lang="en-US" smtClean="0"/>
              <a:t>1/23/19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D0284D-340E-5340-863D-362103FEE0D1}" type="slidenum">
              <a:rPr lang="en-US" smtClean="0"/>
              <a:t>‹#›</a:t>
            </a:fld>
            <a:endParaRPr lang="en-US"/>
          </a:p>
        </p:txBody>
      </p:sp>
    </p:spTree>
    <p:extLst>
      <p:ext uri="{BB962C8B-B14F-4D97-AF65-F5344CB8AC3E}">
        <p14:creationId xmlns:p14="http://schemas.microsoft.com/office/powerpoint/2010/main" val="1242973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5370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a:t>
            </a:r>
            <a:r>
              <a:rPr lang="en-US" dirty="0"/>
              <a:t> is the indicator for treatment for participant </a:t>
            </a:r>
            <a:r>
              <a:rPr lang="en-US" dirty="0" err="1"/>
              <a:t>i</a:t>
            </a:r>
            <a:r>
              <a:rPr lang="en-US" dirty="0"/>
              <a:t> (it is 0 or 1)</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5182450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5692046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3719256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6322042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a:t>
            </a:r>
          </a:p>
        </p:txBody>
      </p:sp>
      <p:sp>
        <p:nvSpPr>
          <p:cNvPr id="4" name="Slide Number Placeholder 3"/>
          <p:cNvSpPr>
            <a:spLocks noGrp="1"/>
          </p:cNvSpPr>
          <p:nvPr>
            <p:ph type="sldNum" sz="quarter" idx="5"/>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18526867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21982015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bring back our goofy example. We do our propensity score weighting [click] to make the two groups comparable and then estimate the treatment effect using the methods we’ve discussed. [click] we end up with an observed treatment effect of 1.21 with a confidence interval of 1.09 to 1.34. Awesome, but what if we’re missing something?</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111</a:t>
            </a:fld>
            <a:endParaRPr lang="en-US" dirty="0"/>
          </a:p>
        </p:txBody>
      </p:sp>
    </p:spTree>
    <p:extLst>
      <p:ext uri="{BB962C8B-B14F-4D97-AF65-F5344CB8AC3E}">
        <p14:creationId xmlns:p14="http://schemas.microsoft.com/office/powerpoint/2010/main" val="25331452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7656052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minute to explain this plot.</a:t>
            </a:r>
          </a:p>
        </p:txBody>
      </p:sp>
      <p:sp>
        <p:nvSpPr>
          <p:cNvPr id="4" name="Slide Number Placeholder 3"/>
          <p:cNvSpPr>
            <a:spLocks noGrp="1"/>
          </p:cNvSpPr>
          <p:nvPr>
            <p:ph type="sldNum" sz="quarter" idx="5"/>
          </p:nvPr>
        </p:nvSpPr>
        <p:spPr/>
        <p:txBody>
          <a:bodyPr/>
          <a:lstStyle/>
          <a:p>
            <a:fld id="{DAD3987A-74E1-BA49-8B8E-2391856A87A9}" type="slidenum">
              <a:rPr lang="en-US" smtClean="0"/>
              <a:t>113</a:t>
            </a:fld>
            <a:endParaRPr lang="en-US"/>
          </a:p>
        </p:txBody>
      </p:sp>
    </p:spTree>
    <p:extLst>
      <p:ext uri="{BB962C8B-B14F-4D97-AF65-F5344CB8AC3E}">
        <p14:creationId xmlns:p14="http://schemas.microsoft.com/office/powerpoint/2010/main" val="23246618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*observed bias factor</a:t>
            </a:r>
          </a:p>
        </p:txBody>
      </p:sp>
      <p:sp>
        <p:nvSpPr>
          <p:cNvPr id="4" name="Slide Number Placeholder 3"/>
          <p:cNvSpPr>
            <a:spLocks noGrp="1"/>
          </p:cNvSpPr>
          <p:nvPr>
            <p:ph type="sldNum" sz="quarter" idx="5"/>
          </p:nvPr>
        </p:nvSpPr>
        <p:spPr/>
        <p:txBody>
          <a:bodyPr/>
          <a:lstStyle/>
          <a:p>
            <a:fld id="{DAD3987A-74E1-BA49-8B8E-2391856A87A9}" type="slidenum">
              <a:rPr lang="en-US" smtClean="0"/>
              <a:t>114</a:t>
            </a:fld>
            <a:endParaRPr lang="en-US"/>
          </a:p>
        </p:txBody>
      </p:sp>
    </p:spTree>
    <p:extLst>
      <p:ext uri="{BB962C8B-B14F-4D97-AF65-F5344CB8AC3E}">
        <p14:creationId xmlns:p14="http://schemas.microsoft.com/office/powerpoint/2010/main" val="346136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denominator of this first portion, the sum of </a:t>
            </a:r>
            <a:r>
              <a:rPr lang="en-US" dirty="0" err="1"/>
              <a:t>Zi</a:t>
            </a:r>
            <a:r>
              <a:rPr lang="en-US" dirty="0"/>
              <a:t>, is just your total number of treated people</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2362430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115</a:t>
            </a:fld>
            <a:endParaRPr lang="en-US"/>
          </a:p>
        </p:txBody>
      </p:sp>
    </p:spTree>
    <p:extLst>
      <p:ext uri="{BB962C8B-B14F-4D97-AF65-F5344CB8AC3E}">
        <p14:creationId xmlns:p14="http://schemas.microsoft.com/office/powerpoint/2010/main" val="11166679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1276147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plausible?</a:t>
            </a:r>
          </a:p>
        </p:txBody>
      </p:sp>
      <p:sp>
        <p:nvSpPr>
          <p:cNvPr id="4" name="Slide Number Placeholder 3"/>
          <p:cNvSpPr>
            <a:spLocks noGrp="1"/>
          </p:cNvSpPr>
          <p:nvPr>
            <p:ph type="sldNum" sz="quarter" idx="5"/>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8026102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17411844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17816208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16613443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specifying these, we can use a new concept known as the E-value</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42200236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D4AAD1E-4339-DB42-A9EC-0F871D52E0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LB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Vanderweele</a:t>
            </a:r>
            <a:r>
              <a:rPr lang="en-US" dirty="0"/>
              <a:t> and Ding’s,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a:p>
            <a:endParaRPr lang="en-US" dirty="0"/>
          </a:p>
        </p:txBody>
      </p:sp>
    </p:spTree>
    <p:extLst>
      <p:ext uri="{BB962C8B-B14F-4D97-AF65-F5344CB8AC3E}">
        <p14:creationId xmlns:p14="http://schemas.microsoft.com/office/powerpoint/2010/main" val="30124966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observed covariate e-value, where we allow you to input the value you are trying to adjust to, rather than always setting the adjusted limiting bound to one. Replacing LB </a:t>
            </a:r>
            <a:r>
              <a:rPr lang="en-US" dirty="0" err="1"/>
              <a:t>adj</a:t>
            </a:r>
            <a:r>
              <a:rPr lang="en-US" dirty="0"/>
              <a:t> with the lower bound of the observed bias factors, we can calculate a quantity that would demonstrate what the E-value would be if the only unmeasured confounder were the one we dropped to calculate the observed bias factor</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16844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of (1-Zi) is your total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17362228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7339733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1654298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5745629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41927589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130</a:t>
            </a:fld>
            <a:endParaRPr lang="en-US"/>
          </a:p>
        </p:txBody>
      </p:sp>
    </p:spTree>
    <p:extLst>
      <p:ext uri="{BB962C8B-B14F-4D97-AF65-F5344CB8AC3E}">
        <p14:creationId xmlns:p14="http://schemas.microsoft.com/office/powerpoint/2010/main" val="12446648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7979248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16372033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133</a:t>
            </a:fld>
            <a:endParaRPr lang="en-US"/>
          </a:p>
        </p:txBody>
      </p:sp>
    </p:spTree>
    <p:extLst>
      <p:ext uri="{BB962C8B-B14F-4D97-AF65-F5344CB8AC3E}">
        <p14:creationId xmlns:p14="http://schemas.microsoft.com/office/powerpoint/2010/main" val="960689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13</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135</a:t>
            </a:fld>
            <a:endParaRPr lang="en-US"/>
          </a:p>
        </p:txBody>
      </p:sp>
    </p:spTree>
    <p:extLst>
      <p:ext uri="{BB962C8B-B14F-4D97-AF65-F5344CB8AC3E}">
        <p14:creationId xmlns:p14="http://schemas.microsoft.com/office/powerpoint/2010/main" val="26389815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136</a:t>
            </a:fld>
            <a:endParaRPr lang="en-US"/>
          </a:p>
        </p:txBody>
      </p:sp>
    </p:spTree>
    <p:extLst>
      <p:ext uri="{BB962C8B-B14F-4D97-AF65-F5344CB8AC3E}">
        <p14:creationId xmlns:p14="http://schemas.microsoft.com/office/powerpoint/2010/main" val="4225335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137</a:t>
            </a:fld>
            <a:endParaRPr lang="en-US"/>
          </a:p>
        </p:txBody>
      </p:sp>
    </p:spTree>
    <p:extLst>
      <p:ext uri="{BB962C8B-B14F-4D97-AF65-F5344CB8AC3E}">
        <p14:creationId xmlns:p14="http://schemas.microsoft.com/office/powerpoint/2010/main" val="35741616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138</a:t>
            </a:fld>
            <a:endParaRPr lang="en-US"/>
          </a:p>
        </p:txBody>
      </p:sp>
    </p:spTree>
    <p:extLst>
      <p:ext uri="{BB962C8B-B14F-4D97-AF65-F5344CB8AC3E}">
        <p14:creationId xmlns:p14="http://schemas.microsoft.com/office/powerpoint/2010/main" val="42819430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139</a:t>
            </a:fld>
            <a:endParaRPr lang="en-US"/>
          </a:p>
        </p:txBody>
      </p:sp>
    </p:spTree>
    <p:extLst>
      <p:ext uri="{BB962C8B-B14F-4D97-AF65-F5344CB8AC3E}">
        <p14:creationId xmlns:p14="http://schemas.microsoft.com/office/powerpoint/2010/main" val="24119303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140</a:t>
            </a:fld>
            <a:endParaRPr lang="en-US"/>
          </a:p>
        </p:txBody>
      </p:sp>
    </p:spTree>
    <p:extLst>
      <p:ext uri="{BB962C8B-B14F-4D97-AF65-F5344CB8AC3E}">
        <p14:creationId xmlns:p14="http://schemas.microsoft.com/office/powerpoint/2010/main" val="20345774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141</a:t>
            </a:fld>
            <a:endParaRPr lang="en-US"/>
          </a:p>
        </p:txBody>
      </p:sp>
    </p:spTree>
    <p:extLst>
      <p:ext uri="{BB962C8B-B14F-4D97-AF65-F5344CB8AC3E}">
        <p14:creationId xmlns:p14="http://schemas.microsoft.com/office/powerpoint/2010/main" val="22749881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142</a:t>
            </a:fld>
            <a:endParaRPr lang="en-US"/>
          </a:p>
        </p:txBody>
      </p:sp>
    </p:spTree>
    <p:extLst>
      <p:ext uri="{BB962C8B-B14F-4D97-AF65-F5344CB8AC3E}">
        <p14:creationId xmlns:p14="http://schemas.microsoft.com/office/powerpoint/2010/main" val="31429284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143</a:t>
            </a:fld>
            <a:endParaRPr lang="en-US"/>
          </a:p>
        </p:txBody>
      </p:sp>
    </p:spTree>
    <p:extLst>
      <p:ext uri="{BB962C8B-B14F-4D97-AF65-F5344CB8AC3E}">
        <p14:creationId xmlns:p14="http://schemas.microsoft.com/office/powerpoint/2010/main" val="22141951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144</a:t>
            </a:fld>
            <a:endParaRPr lang="en-US"/>
          </a:p>
        </p:txBody>
      </p:sp>
    </p:spTree>
    <p:extLst>
      <p:ext uri="{BB962C8B-B14F-4D97-AF65-F5344CB8AC3E}">
        <p14:creationId xmlns:p14="http://schemas.microsoft.com/office/powerpoint/2010/main" val="2260871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me to our first question. How do we compensate for non-random treatment assignment?</a:t>
            </a:r>
          </a:p>
        </p:txBody>
      </p:sp>
      <p:sp>
        <p:nvSpPr>
          <p:cNvPr id="4" name="Slide Number Placeholder 3"/>
          <p:cNvSpPr>
            <a:spLocks noGrp="1"/>
          </p:cNvSpPr>
          <p:nvPr>
            <p:ph type="sldNum" sz="quarter" idx="5"/>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7408497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145</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146</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147</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148</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149</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150</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151</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152</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do this is via propensity scores. The propensity score is denoted here as </a:t>
            </a:r>
            <a:r>
              <a:rPr lang="en-US" dirty="0" err="1"/>
              <a:t>ei</a:t>
            </a:r>
            <a:r>
              <a:rPr lang="en-US" dirty="0"/>
              <a:t>. It is the probability that you received treatment given your observed pre-treatment covariates, here denoted as x.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155</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156</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157</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158</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159</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160</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161</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162</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163</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164</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16</a:t>
            </a:fld>
            <a:endParaRPr lang="en-US" dirty="0"/>
          </a:p>
        </p:txBody>
      </p:sp>
    </p:spTree>
    <p:extLst>
      <p:ext uri="{BB962C8B-B14F-4D97-AF65-F5344CB8AC3E}">
        <p14:creationId xmlns:p14="http://schemas.microsoft.com/office/powerpoint/2010/main" val="13109467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165</a:t>
            </a:fld>
            <a:endParaRPr lang="en-US"/>
          </a:p>
        </p:txBody>
      </p:sp>
    </p:spTree>
    <p:extLst>
      <p:ext uri="{BB962C8B-B14F-4D97-AF65-F5344CB8AC3E}">
        <p14:creationId xmlns:p14="http://schemas.microsoft.com/office/powerpoint/2010/main" val="149227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166</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167</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168</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169</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170</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condition is essentially impossible to check, however sensitivity analysis can be conducted to measure the impact of an unmeasured confounder. The final section of this talk will address some research I have done in this area.</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17</a:t>
            </a:fld>
            <a:endParaRPr lang="en-US" dirty="0"/>
          </a:p>
        </p:txBody>
      </p:sp>
    </p:spTree>
    <p:extLst>
      <p:ext uri="{BB962C8B-B14F-4D97-AF65-F5344CB8AC3E}">
        <p14:creationId xmlns:p14="http://schemas.microsoft.com/office/powerpoint/2010/main" val="130192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I've shown how that works mathematically, let's take a second to see it visually. Here I have two sets of participants. On the left, in my purple group I have participants that were given the treatment. On the right, my green group, I have participants given the control. Notice these participants all have various combinations of pre-treatment characteristics. For example, some are wearing cowboy hats, some smokers, some have healthy hearts, and some are mustachioed.</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18</a:t>
            </a:fld>
            <a:endParaRPr lang="en-US" dirty="0"/>
          </a:p>
        </p:txBody>
      </p:sp>
    </p:spTree>
    <p:extLst>
      <p:ext uri="{BB962C8B-B14F-4D97-AF65-F5344CB8AC3E}">
        <p14:creationId xmlns:p14="http://schemas.microsoft.com/office/powerpoint/2010/main" val="67972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pre-treatment characteristics, I can calculate the probability that these participants would have received treatment [click], and assign each their propensity score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1494366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I get excited about identifying a large problem in the scientific community and finding a way statistics can help.</a:t>
            </a:r>
          </a:p>
        </p:txBody>
      </p:sp>
      <p:sp>
        <p:nvSpPr>
          <p:cNvPr id="4" name="Slide Number Placeholder 3"/>
          <p:cNvSpPr>
            <a:spLocks noGrp="1"/>
          </p:cNvSpPr>
          <p:nvPr>
            <p:ph type="sldNum" sz="quarter" idx="5"/>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2543287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answers our first question, we compensate for non-random treatment assignment with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341093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decided to use the propensity score, how do we incorporate it in our analysis?</a:t>
            </a:r>
          </a:p>
        </p:txBody>
      </p:sp>
      <p:sp>
        <p:nvSpPr>
          <p:cNvPr id="4" name="Slide Number Placeholder 3"/>
          <p:cNvSpPr>
            <a:spLocks noGrp="1"/>
          </p:cNvSpPr>
          <p:nvPr>
            <p:ph type="sldNum" sz="quarter" idx="5"/>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3057651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ways to incorporate propensity scores, but two that I prefer are matching and weighting. This is because both of these methods make it very straightforward to describe the characteristics of the study population</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22</a:t>
            </a:fld>
            <a:endParaRPr lang="en-US" dirty="0"/>
          </a:p>
        </p:txBody>
      </p:sp>
    </p:spTree>
    <p:extLst>
      <p:ext uri="{BB962C8B-B14F-4D97-AF65-F5344CB8AC3E}">
        <p14:creationId xmlns:p14="http://schemas.microsoft.com/office/powerpoint/2010/main" val="280059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matching, we often drop some patients that don't have a good match in the opposite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23</a:t>
            </a:fld>
            <a:endParaRPr lang="en-US" dirty="0"/>
          </a:p>
        </p:txBody>
      </p:sp>
    </p:spTree>
    <p:extLst>
      <p:ext uri="{BB962C8B-B14F-4D97-AF65-F5344CB8AC3E}">
        <p14:creationId xmlns:p14="http://schemas.microsoft.com/office/powerpoint/2010/main" val="298891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line up the remaining patients, here the top patients were assigned treatment, and the bottom control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24</a:t>
            </a:fld>
            <a:endParaRPr lang="en-US" dirty="0"/>
          </a:p>
        </p:txBody>
      </p:sp>
    </p:spTree>
    <p:extLst>
      <p:ext uri="{BB962C8B-B14F-4D97-AF65-F5344CB8AC3E}">
        <p14:creationId xmlns:p14="http://schemas.microsoft.com/office/powerpoint/2010/main" val="2901725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compare the outcome between the treatment group and the control group in the same way we would in a randomized trial.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25</a:t>
            </a:fld>
            <a:endParaRPr lang="en-US" dirty="0"/>
          </a:p>
        </p:txBody>
      </p:sp>
    </p:spTree>
    <p:extLst>
      <p:ext uri="{BB962C8B-B14F-4D97-AF65-F5344CB8AC3E}">
        <p14:creationId xmlns:p14="http://schemas.microsoft.com/office/powerpoint/2010/main" val="3186444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matching, We can create weights that are some function of the propensity score and the indicator of treatment.</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26</a:t>
            </a:fld>
            <a:endParaRPr lang="en-US" dirty="0"/>
          </a:p>
        </p:txBody>
      </p:sp>
    </p:spTree>
    <p:extLst>
      <p:ext uri="{BB962C8B-B14F-4D97-AF65-F5344CB8AC3E}">
        <p14:creationId xmlns:p14="http://schemas.microsoft.com/office/powerpoint/2010/main" val="1647114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dropping participants that don't have a good match</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27</a:t>
            </a:fld>
            <a:endParaRPr lang="en-US" dirty="0"/>
          </a:p>
        </p:txBody>
      </p:sp>
    </p:spTree>
    <p:extLst>
      <p:ext uri="{BB962C8B-B14F-4D97-AF65-F5344CB8AC3E}">
        <p14:creationId xmlns:p14="http://schemas.microsoft.com/office/powerpoint/2010/main" val="35521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[click] upweight and down weight participants so the two groups are comparable.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28</a:t>
            </a:fld>
            <a:endParaRPr lang="en-US" dirty="0"/>
          </a:p>
        </p:txBody>
      </p:sp>
    </p:spTree>
    <p:extLst>
      <p:ext uri="{BB962C8B-B14F-4D97-AF65-F5344CB8AC3E}">
        <p14:creationId xmlns:p14="http://schemas.microsoft.com/office/powerpoint/2010/main" val="4119617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looks like mathematically. The weight here, </a:t>
            </a:r>
            <a:r>
              <a:rPr lang="en-US" dirty="0" err="1"/>
              <a:t>wi</a:t>
            </a:r>
            <a:r>
              <a:rPr lang="en-US" dirty="0"/>
              <a:t>, is a function of the propensity score, </a:t>
            </a:r>
            <a:r>
              <a:rPr lang="en-US" dirty="0" err="1"/>
              <a:t>ei</a:t>
            </a:r>
            <a:r>
              <a:rPr lang="en-US" dirty="0"/>
              <a:t> and the treatment,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398964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incorporate these weights to estimate the treatment effect. </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we are using propensity scores and we've decided on weighting</a:t>
            </a:r>
          </a:p>
          <a:p>
            <a:endParaRPr lang="en-US" dirty="0"/>
          </a:p>
          <a:p>
            <a:r>
              <a:rPr lang="en-US" dirty="0"/>
              <a:t>10 min</a:t>
            </a:r>
          </a:p>
        </p:txBody>
      </p:sp>
      <p:sp>
        <p:nvSpPr>
          <p:cNvPr id="4" name="Slide Number Placeholder 3"/>
          <p:cNvSpPr>
            <a:spLocks noGrp="1"/>
          </p:cNvSpPr>
          <p:nvPr>
            <p:ph type="sldNum" sz="quarter" idx="5"/>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203683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1070436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my research comes in. In particular, I've examined the finite sample bias and variance properties of these three weighting schemes.</a:t>
            </a:r>
          </a:p>
        </p:txBody>
      </p:sp>
      <p:sp>
        <p:nvSpPr>
          <p:cNvPr id="4" name="Slide Number Placeholder 3"/>
          <p:cNvSpPr>
            <a:spLocks noGrp="1"/>
          </p:cNvSpPr>
          <p:nvPr>
            <p:ph type="sldNum" sz="quarter" idx="5"/>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517284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potential weighting schemes based on the target population, or causal </a:t>
            </a:r>
            <a:r>
              <a:rPr lang="en-US" dirty="0" err="1"/>
              <a:t>estimand</a:t>
            </a:r>
            <a:r>
              <a:rPr lang="en-US" dirty="0"/>
              <a:t>, you are interested in. For this talk, we are going to talk about three, a classic weighting scheme for the Average treatment effect and two newer weighting schemes the Average treatment effect among the evenly </a:t>
            </a:r>
            <a:r>
              <a:rPr lang="en-US" dirty="0" err="1"/>
              <a:t>matchable</a:t>
            </a:r>
            <a:r>
              <a:rPr lang="en-US" dirty="0"/>
              <a:t> and the average treatment effect among the overlap population. I've put these along with their definitions on your handout, so you can refer to that if you forget, or feel free to stop me if an acronym is unclear.</a:t>
            </a:r>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3350346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weight we are going to discuss allows you to estimate the average treatment effect. </a:t>
            </a:r>
            <a:r>
              <a:rPr lang="en-US" sz="1200" b="0" i="0" u="none" strike="noStrike" kern="1200" dirty="0">
                <a:solidFill>
                  <a:schemeClr val="tx1"/>
                </a:solidFill>
                <a:effectLst/>
                <a:latin typeface="+mn-lt"/>
                <a:ea typeface="+mn-ea"/>
                <a:cs typeface="+mn-cs"/>
              </a:rPr>
              <a:t>The target population here is the whole sample population, both treated and controlled. </a:t>
            </a:r>
            <a:r>
              <a:rPr lang="en-US" dirty="0"/>
              <a:t>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r>
              <a:rPr lang="en-US" sz="1200" b="0" i="0" u="none" strike="noStrike" kern="1200" dirty="0">
                <a:solidFill>
                  <a:schemeClr val="tx1"/>
                </a:solidFill>
                <a:effectLst/>
                <a:latin typeface="+mn-lt"/>
                <a:ea typeface="+mn-ea"/>
                <a:cs typeface="+mn-cs"/>
              </a:rPr>
              <a:t>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who receive treatment will just have this part of the equation, since </a:t>
            </a:r>
            <a:r>
              <a:rPr lang="en-US" dirty="0" err="1"/>
              <a:t>Zi</a:t>
            </a:r>
            <a:r>
              <a:rPr lang="en-US" dirty="0"/>
              <a:t> is 1, making the second part 0. For these participants there weight is just 1 over their propensity score</a:t>
            </a:r>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0 to infinity, so in theory they can be very very large</a:t>
            </a:r>
          </a:p>
        </p:txBody>
      </p:sp>
      <p:sp>
        <p:nvSpPr>
          <p:cNvPr id="4" name="Slide Number Placeholder 3"/>
          <p:cNvSpPr>
            <a:spLocks noGrp="1"/>
          </p:cNvSpPr>
          <p:nvPr>
            <p:ph type="sldNum" sz="quarter" idx="10"/>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263714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Dr. Raynor mentioned that it'd be best for this talk not to be too technical since there would be a broad audience. Going to have some equations for those of you that get excited about understanding precisely what I’ve done, but they will always be paired with a high level explanation along with some fun animations. SO if the equation doesn’t quite make sense, hang on tight for the high level explanation, and if that still doesn’t make sense, please interrupt me, I’m happy to clarify at any point!</a:t>
            </a:r>
          </a:p>
        </p:txBody>
      </p:sp>
      <p:sp>
        <p:nvSpPr>
          <p:cNvPr id="4" name="Slide Number Placeholder 3"/>
          <p:cNvSpPr>
            <a:spLocks noGrp="1"/>
          </p:cNvSpPr>
          <p:nvPr>
            <p:ph type="sldNum" sz="quarter" idx="10"/>
          </p:nvPr>
        </p:nvSpPr>
        <p:spPr/>
        <p:txBody>
          <a:bodyPr/>
          <a:lstStyle/>
          <a:p>
            <a:fld id="{DAD3987A-74E1-BA49-8B8E-2391856A87A9}" type="slidenum">
              <a:rPr lang="en-US" smtClean="0"/>
              <a:t>4</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histogram as the previous slide, I've just shrunk it a bit to extend the y-axis so we can see the pseudo-population created from the ATE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r>
              <a:rPr lang="en-US" dirty="0"/>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plug in 0 for </a:t>
            </a:r>
            <a:r>
              <a:rPr lang="en-US" dirty="0" err="1"/>
              <a:t>Zi</a:t>
            </a:r>
            <a:r>
              <a:rPr lang="en-US" dirty="0"/>
              <a:t>, since this participant is in the control group, and 0.9934, their propensity score, for </a:t>
            </a:r>
            <a:r>
              <a:rPr lang="en-US" dirty="0" err="1"/>
              <a:t>ei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2834764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1 over 0.0066 or 151. Intuitively, it can probably cause some problems if we are allowing single participants to represent a large number of participants in a pseudo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48123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newer weighting scheme introduced by Li and Greene in 2013 are matching weights. These estimate the average treatment effect among the evenly </a:t>
            </a:r>
            <a:r>
              <a:rPr lang="en-US" dirty="0" err="1"/>
              <a:t>matchable</a:t>
            </a:r>
            <a:r>
              <a:rPr lang="en-US" dirty="0"/>
              <a:t>. The pseudo-cohort they create is akin to the cohort that would be created via 1:1 pair matching. Here the weight is the minimum of the propensity score and 1 minus the propensity score over the propensity score for the treated and 1 minus the propensity score for the controls. Notably, this weight is more stable than the ATE weights in that it is bounded by 0 and 1.</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3338745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notice now that rather than representing 151, this participant now just has a weight of 1, and the 20 treated participants above it each have a weight of 1/20</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1701414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plugging in that propensity score and 0 for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46</a:t>
            </a:fld>
            <a:endParaRPr lang="en-US"/>
          </a:p>
        </p:txBody>
      </p:sp>
    </p:spTree>
    <p:extLst>
      <p:ext uri="{BB962C8B-B14F-4D97-AF65-F5344CB8AC3E}">
        <p14:creationId xmlns:p14="http://schemas.microsoft.com/office/powerpoint/2010/main" val="396031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0.0066 over 0.0066, or 1.</a:t>
            </a:r>
          </a:p>
        </p:txBody>
      </p:sp>
      <p:sp>
        <p:nvSpPr>
          <p:cNvPr id="4" name="Slide Number Placeholder 3"/>
          <p:cNvSpPr>
            <a:spLocks noGrp="1"/>
          </p:cNvSpPr>
          <p:nvPr>
            <p:ph type="sldNum" sz="quarter" idx="10"/>
          </p:nvPr>
        </p:nvSpPr>
        <p:spPr/>
        <p:txBody>
          <a:bodyPr/>
          <a:lstStyle/>
          <a:p>
            <a:fld id="{DAD3987A-74E1-BA49-8B8E-2391856A87A9}" type="slidenum">
              <a:rPr lang="en-US" smtClean="0"/>
              <a:t>47</a:t>
            </a:fld>
            <a:endParaRPr lang="en-US"/>
          </a:p>
        </p:txBody>
      </p:sp>
    </p:spTree>
    <p:extLst>
      <p:ext uri="{BB962C8B-B14F-4D97-AF65-F5344CB8AC3E}">
        <p14:creationId xmlns:p14="http://schemas.microsoft.com/office/powerpoint/2010/main" val="96401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overlap weights derived by Li et al in 2016 estimate the average treatment effect among the overlap population. Here, we are constructing a pseudo-population that will </a:t>
            </a:r>
            <a:r>
              <a:rPr lang="en-US" sz="1200" b="0" i="0" u="none" strike="noStrike" kern="1200" dirty="0">
                <a:solidFill>
                  <a:schemeClr val="tx1"/>
                </a:solidFill>
                <a:effectLst/>
                <a:latin typeface="+mn-lt"/>
                <a:ea typeface="+mn-ea"/>
                <a:cs typeface="+mn-cs"/>
              </a:rPr>
              <a:t>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 So again, this is going to be bounded by 0 and 1</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48</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pseudo population looks like. The population will look a lot like a Table 1 from a 1:1 matched trial, but shifted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5</a:t>
            </a:fld>
            <a:endParaRPr lang="en-US"/>
          </a:p>
        </p:txBody>
      </p:sp>
    </p:spTree>
    <p:extLst>
      <p:ext uri="{BB962C8B-B14F-4D97-AF65-F5344CB8AC3E}">
        <p14:creationId xmlns:p14="http://schemas.microsoft.com/office/powerpoint/2010/main" val="2381497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pseudo-populations side by side so you can get a better idea for the difference</a:t>
            </a:r>
          </a:p>
        </p:txBody>
      </p:sp>
      <p:sp>
        <p:nvSpPr>
          <p:cNvPr id="4" name="Slide Number Placeholder 3"/>
          <p:cNvSpPr>
            <a:spLocks noGrp="1"/>
          </p:cNvSpPr>
          <p:nvPr>
            <p:ph type="sldNum" sz="quarter" idx="5"/>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390160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weights for estimating the average treatment effect ranging from 0 to infinity</a:t>
            </a:r>
          </a:p>
        </p:txBody>
      </p:sp>
      <p:sp>
        <p:nvSpPr>
          <p:cNvPr id="4" name="Slide Number Placeholder 3"/>
          <p:cNvSpPr>
            <a:spLocks noGrp="1"/>
          </p:cNvSpPr>
          <p:nvPr>
            <p:ph type="sldNum" sz="quarter" idx="5"/>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3171810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newer, more stable weights, ranging from 0 to 1.</a:t>
            </a:r>
          </a:p>
        </p:txBody>
      </p:sp>
      <p:sp>
        <p:nvSpPr>
          <p:cNvPr id="4" name="Slide Number Placeholder 3"/>
          <p:cNvSpPr>
            <a:spLocks noGrp="1"/>
          </p:cNvSpPr>
          <p:nvPr>
            <p:ph type="sldNum" sz="quarter" idx="5"/>
          </p:nvPr>
        </p:nvSpPr>
        <p:spPr/>
        <p:txBody>
          <a:bodyPr/>
          <a:lstStyle/>
          <a:p>
            <a:fld id="{DAD3987A-74E1-BA49-8B8E-2391856A87A9}" type="slidenum">
              <a:rPr lang="en-US" smtClean="0"/>
              <a:t>52</a:t>
            </a:fld>
            <a:endParaRPr lang="en-US"/>
          </a:p>
        </p:txBody>
      </p:sp>
    </p:spTree>
    <p:extLst>
      <p:ext uri="{BB962C8B-B14F-4D97-AF65-F5344CB8AC3E}">
        <p14:creationId xmlns:p14="http://schemas.microsoft.com/office/powerpoint/2010/main" val="4060062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now we have a bit of a better understanding for how to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95345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pick which ones to use?</a:t>
            </a:r>
          </a:p>
        </p:txBody>
      </p:sp>
      <p:sp>
        <p:nvSpPr>
          <p:cNvPr id="4" name="Slide Number Placeholder 3"/>
          <p:cNvSpPr>
            <a:spLocks noGrp="1"/>
          </p:cNvSpPr>
          <p:nvPr>
            <p:ph type="sldNum" sz="quarter" idx="5"/>
          </p:nvPr>
        </p:nvSpPr>
        <p:spPr/>
        <p:txBody>
          <a:bodyPr/>
          <a:lstStyle/>
          <a:p>
            <a:fld id="{DAD3987A-74E1-BA49-8B8E-2391856A87A9}" type="slidenum">
              <a:rPr lang="en-US" smtClean="0"/>
              <a:t>54</a:t>
            </a:fld>
            <a:endParaRPr lang="en-US"/>
          </a:p>
        </p:txBody>
      </p:sp>
    </p:spTree>
    <p:extLst>
      <p:ext uri="{BB962C8B-B14F-4D97-AF65-F5344CB8AC3E}">
        <p14:creationId xmlns:p14="http://schemas.microsoft.com/office/powerpoint/2010/main" val="2490681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56</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411541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4" name="Slide Number Placeholder 3"/>
          <p:cNvSpPr>
            <a:spLocks noGrp="1"/>
          </p:cNvSpPr>
          <p:nvPr>
            <p:ph type="sldNum" sz="quarter" idx="5"/>
          </p:nvPr>
        </p:nvSpPr>
        <p:spPr/>
        <p:txBody>
          <a:bodyPr/>
          <a:lstStyle/>
          <a:p>
            <a:fld id="{DAD3987A-74E1-BA49-8B8E-2391856A87A9}" type="slidenum">
              <a:rPr lang="en-US" smtClean="0"/>
              <a:t>59</a:t>
            </a:fld>
            <a:endParaRPr lang="en-US"/>
          </a:p>
        </p:txBody>
      </p:sp>
    </p:spTree>
    <p:extLst>
      <p:ext uri="{BB962C8B-B14F-4D97-AF65-F5344CB8AC3E}">
        <p14:creationId xmlns:p14="http://schemas.microsoft.com/office/powerpoint/2010/main" val="394892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my research so far has been in the observational study space. Like many statistical questions, our goal here is to assess the association between some [click] exposure, in my case often a treatment, and some [click] outcome.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4" name="Slide Number Placeholder 3"/>
          <p:cNvSpPr>
            <a:spLocks noGrp="1"/>
          </p:cNvSpPr>
          <p:nvPr>
            <p:ph type="sldNum" sz="quarter" idx="5"/>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364942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fit a propensity score model that is correctly specified, that is has the correct pre-treatment covariates. Because it is correctly specified, we know our treatment effect will be consistent, but it may be biased in finite samples.</a:t>
            </a:r>
          </a:p>
        </p:txBody>
      </p:sp>
      <p:sp>
        <p:nvSpPr>
          <p:cNvPr id="4" name="Slide Number Placeholder 3"/>
          <p:cNvSpPr>
            <a:spLocks noGrp="1"/>
          </p:cNvSpPr>
          <p:nvPr>
            <p:ph type="sldNum" sz="quarter" idx="5"/>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3193471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model is missing one covariate, x2. </a:t>
            </a:r>
          </a:p>
        </p:txBody>
      </p:sp>
      <p:sp>
        <p:nvSpPr>
          <p:cNvPr id="4" name="Slide Number Placeholder 3"/>
          <p:cNvSpPr>
            <a:spLocks noGrp="1"/>
          </p:cNvSpPr>
          <p:nvPr>
            <p:ph type="sldNum" sz="quarter" idx="5"/>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1828193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mirrored histogram of this population. Just looking at this, we can see that the ATE weights are going to have some trouble since there are so many more treated than control patients, especially towards the higher end.</a:t>
            </a:r>
          </a:p>
          <a:p>
            <a:r>
              <a:rPr lang="en-US" dirty="0"/>
              <a:t>TODO weighted </a:t>
            </a:r>
            <a:r>
              <a:rPr lang="en-US" dirty="0" err="1"/>
              <a:t>hist</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3205797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few minutes to explain this graph.</a:t>
            </a:r>
          </a:p>
          <a:p>
            <a:endParaRPr lang="en-US" dirty="0"/>
          </a:p>
          <a:p>
            <a:r>
              <a:rPr lang="en-US" dirty="0"/>
              <a:t>At n = 1000, Freedman and Berk report a bias of 0.13 and we replicate this.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a:t>
            </a:r>
          </a:p>
        </p:txBody>
      </p:sp>
      <p:sp>
        <p:nvSpPr>
          <p:cNvPr id="4" name="Slide Number Placeholder 3"/>
          <p:cNvSpPr>
            <a:spLocks noGrp="1"/>
          </p:cNvSpPr>
          <p:nvPr>
            <p:ph type="sldNum" sz="quarter" idx="5"/>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3067065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1820257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1995422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patients are just as likely to have been assigned to the treatment group as the control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3480572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699163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5727472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80</a:t>
            </a:fld>
            <a:endParaRPr lang="en-US"/>
          </a:p>
        </p:txBody>
      </p:sp>
    </p:spTree>
    <p:extLst>
      <p:ext uri="{BB962C8B-B14F-4D97-AF65-F5344CB8AC3E}">
        <p14:creationId xmlns:p14="http://schemas.microsoft.com/office/powerpoint/2010/main" val="111226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 min</a:t>
            </a:r>
          </a:p>
        </p:txBody>
      </p:sp>
      <p:sp>
        <p:nvSpPr>
          <p:cNvPr id="4" name="Slide Number Placeholder 3"/>
          <p:cNvSpPr>
            <a:spLocks noGrp="1"/>
          </p:cNvSpPr>
          <p:nvPr>
            <p:ph type="sldNum" sz="quarter" idx="5"/>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1353236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3201578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241398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randomized setting, we can just take the the difference between the mean outcome among the treated and the mean outcome among the controls. I'm showing this specific notation because we are going to build on it in the subsequent slides. </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3817723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86</a:t>
            </a:fld>
            <a:endParaRPr lang="en-US"/>
          </a:p>
        </p:txBody>
      </p:sp>
    </p:spTree>
    <p:extLst>
      <p:ext uri="{BB962C8B-B14F-4D97-AF65-F5344CB8AC3E}">
        <p14:creationId xmlns:p14="http://schemas.microsoft.com/office/powerpoint/2010/main" val="19141790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2799653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residuals</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17536972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1090312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3479057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 (we don’t have to solve them jointly for the point estimate, but having this form will make the variance estimation more straightforward)</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285337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solved by simultaneously solving these estimating equations. </a:t>
            </a:r>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35032299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9421218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2905663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 is the observed outcome for participant i</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3813103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15964987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1090956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22028817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17502732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38576830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42118050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here that this technically will only be correct if both the outcome model AND the propensity score model are correctly specified.</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13867326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3804041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is the “robust” estimate of the information (the variance of the score function)</a:t>
            </a:r>
          </a:p>
        </p:txBody>
      </p:sp>
      <p:sp>
        <p:nvSpPr>
          <p:cNvPr id="4" name="Slide Number Placeholder 3"/>
          <p:cNvSpPr>
            <a:spLocks noGrp="1"/>
          </p:cNvSpPr>
          <p:nvPr>
            <p:ph type="sldNum" sz="quarter" idx="5"/>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5984131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132209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1/13/19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1/13/19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1/13/19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1/13/19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639"/>
            <a:ext cx="5029200" cy="338554"/>
          </a:xfrm>
          <a:prstGeom prst="rect">
            <a:avLst/>
          </a:prstGeom>
        </p:spPr>
        <p:txBody>
          <a:bodyPr wrap="square">
            <a:spAutoFit/>
          </a:bodyPr>
          <a:lstStyle/>
          <a:p>
            <a:pPr algn="ctr"/>
            <a:r>
              <a:rPr lang="en-US" sz="1600" kern="0" cap="small" spc="300" baseline="0" dirty="0">
                <a:solidFill>
                  <a:schemeClr val="bg2">
                    <a:lumMod val="60000"/>
                    <a:lumOff val="40000"/>
                  </a:schemeClr>
                </a:solidFill>
              </a:rPr>
              <a:t>Wake Forest University Seminar</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1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tiff"/><Relationship Id="rId5" Type="http://schemas.microsoft.com/office/2007/relationships/hdphoto" Target="../media/hdphoto3.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smtClean="0">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307443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3059036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832387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487834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990010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20732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b="1" i="1" dirty="0">
                <a:solidFill>
                  <a:schemeClr val="accent1"/>
                </a:solidFill>
                <a:latin typeface="Franklin Gothic Heavy" panose="020B0603020102020204" pitchFamily="34" charset="0"/>
              </a:rPr>
              <a:t>Sandwich estimator</a:t>
            </a:r>
            <a:endParaRPr lang="en-US" dirty="0">
              <a:solidFill>
                <a:schemeClr val="bg1"/>
              </a:solidFill>
              <a:latin typeface="Franklin Gothic Heavy" charset="0"/>
              <a:ea typeface="Franklin Gothic Heavy" charset="0"/>
              <a:cs typeface="Franklin Gothic Heavy" charset="0"/>
            </a:endParaRP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F90CDCC-4A51-E748-BCD0-ABB24E9C536F}"/>
              </a:ext>
            </a:extLst>
          </p:cNvPr>
          <p:cNvSpPr txBox="1"/>
          <p:nvPr/>
        </p:nvSpPr>
        <p:spPr>
          <a:xfrm>
            <a:off x="210670" y="4794900"/>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46611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511867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781565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Sensitivity Analysis</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44989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 Contributions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Examine the </a:t>
            </a:r>
            <a:r>
              <a:rPr lang="en-US" sz="4000" b="1" dirty="0">
                <a:solidFill>
                  <a:srgbClr val="79D758"/>
                </a:solidFill>
                <a:latin typeface="Franklin Gothic Medium" charset="0"/>
                <a:ea typeface="Franklin Gothic Medium" charset="0"/>
                <a:cs typeface="Franklin Gothic Medium" charset="0"/>
              </a:rPr>
              <a:t>measured confounders </a:t>
            </a:r>
            <a:r>
              <a:rPr lang="en-US" sz="4000" dirty="0">
                <a:latin typeface="Franklin Gothic Medium" charset="0"/>
                <a:ea typeface="Franklin Gothic Medium" charset="0"/>
                <a:cs typeface="Franklin Gothic Medium" charset="0"/>
              </a:rPr>
              <a:t>via an </a:t>
            </a:r>
            <a:r>
              <a:rPr lang="en-US" sz="4000" b="1" dirty="0">
                <a:solidFill>
                  <a:schemeClr val="accent1"/>
                </a:solidFill>
                <a:latin typeface="Franklin Gothic Medium" charset="0"/>
                <a:ea typeface="Franklin Gothic Medium" charset="0"/>
                <a:cs typeface="Franklin Gothic Medium" charset="0"/>
              </a:rPr>
              <a:t>observed bias plot</a:t>
            </a:r>
          </a:p>
          <a:p>
            <a:pPr marL="742950" indent="-742950">
              <a:buFont typeface="+mj-lt"/>
              <a:buAutoNum type="arabicPeriod"/>
            </a:pPr>
            <a:endParaRPr lang="en-US" sz="4000" dirty="0">
              <a:solidFill>
                <a:schemeClr val="bg1"/>
              </a:solidFill>
              <a:latin typeface="Franklin Gothic Medium" charset="0"/>
              <a:ea typeface="Franklin Gothic Medium" charset="0"/>
              <a:cs typeface="Franklin Gothic Medium" charset="0"/>
            </a:endParaRPr>
          </a:p>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Use this to inform how we think about </a:t>
            </a:r>
            <a:r>
              <a:rPr lang="en-US" sz="4000" b="1" dirty="0">
                <a:solidFill>
                  <a:srgbClr val="79D758"/>
                </a:solidFill>
                <a:latin typeface="Franklin Gothic Medium" charset="0"/>
                <a:ea typeface="Franklin Gothic Medium" charset="0"/>
                <a:cs typeface="Franklin Gothic Medium" charset="0"/>
              </a:rPr>
              <a:t>unmeasured confounders </a:t>
            </a:r>
            <a:r>
              <a:rPr lang="en-US" sz="4000" dirty="0">
                <a:latin typeface="Franklin Gothic Medium" charset="0"/>
                <a:ea typeface="Franklin Gothic Medium" charset="0"/>
                <a:cs typeface="Franklin Gothic Medium" charset="0"/>
              </a:rPr>
              <a:t>via</a:t>
            </a:r>
            <a:r>
              <a:rPr lang="en-US" sz="4000" b="1" dirty="0">
                <a:solidFill>
                  <a:srgbClr val="79D758"/>
                </a:solidFill>
                <a:latin typeface="Franklin Gothic Medium" charset="0"/>
                <a:ea typeface="Franklin Gothic Medium" charset="0"/>
                <a:cs typeface="Franklin Gothic Medium" charset="0"/>
              </a:rPr>
              <a:t> observed covariate E-values</a:t>
            </a:r>
            <a:endParaRPr lang="en-US" sz="4000" b="1" dirty="0">
              <a:solidFill>
                <a:srgbClr val="79D758"/>
              </a:solidFill>
            </a:endParaRPr>
          </a:p>
        </p:txBody>
      </p:sp>
    </p:spTree>
    <p:extLst>
      <p:ext uri="{BB962C8B-B14F-4D97-AF65-F5344CB8AC3E}">
        <p14:creationId xmlns:p14="http://schemas.microsoft.com/office/powerpoint/2010/main" val="329082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33" name="TextBox 32">
            <a:extLst>
              <a:ext uri="{FF2B5EF4-FFF2-40B4-BE49-F238E27FC236}">
                <a16:creationId xmlns:a16="http://schemas.microsoft.com/office/drawing/2014/main" id="{2A21301E-3E06-3A42-868A-D74921EC5925}"/>
              </a:ext>
            </a:extLst>
          </p:cNvPr>
          <p:cNvSpPr txBox="1"/>
          <p:nvPr/>
        </p:nvSpPr>
        <p:spPr>
          <a:xfrm>
            <a:off x="2109255" y="2069365"/>
            <a:ext cx="7973491" cy="2123658"/>
          </a:xfrm>
          <a:prstGeom prst="rect">
            <a:avLst/>
          </a:prstGeom>
          <a:solidFill>
            <a:schemeClr val="accent6"/>
          </a:solidFill>
        </p:spPr>
        <p:txBody>
          <a:bodyPr wrap="square" rtlCol="0">
            <a:spAutoFit/>
          </a:bodyPr>
          <a:lstStyle/>
          <a:p>
            <a:pPr algn="ctr"/>
            <a:r>
              <a:rPr lang="en-US" sz="6600" b="1" dirty="0">
                <a:solidFill>
                  <a:schemeClr val="bg1"/>
                </a:solidFill>
                <a:latin typeface="Franklin Gothic Heavy" panose="020B0603020102020204" pitchFamily="34" charset="0"/>
              </a:rPr>
              <a:t>Treatment effect: </a:t>
            </a:r>
          </a:p>
          <a:p>
            <a:pPr algn="ctr"/>
            <a:r>
              <a:rPr lang="en-US" sz="6600" b="1" dirty="0">
                <a:solidFill>
                  <a:schemeClr val="bg1"/>
                </a:solidFill>
                <a:latin typeface="Franklin Gothic Heavy" panose="020B0603020102020204" pitchFamily="34" charset="0"/>
              </a:rPr>
              <a:t>1.21 (1.09, 1.34)</a:t>
            </a:r>
          </a:p>
        </p:txBody>
      </p:sp>
    </p:spTree>
    <p:extLst>
      <p:ext uri="{BB962C8B-B14F-4D97-AF65-F5344CB8AC3E}">
        <p14:creationId xmlns:p14="http://schemas.microsoft.com/office/powerpoint/2010/main" val="179967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3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latin typeface="Franklin Gothic Medium" charset="0"/>
                <a:ea typeface="Franklin Gothic Medium" charset="0"/>
                <a:cs typeface="Franklin Gothic Medium" charset="0"/>
              </a:rPr>
              <a:t>1. How </a:t>
            </a:r>
            <a:r>
              <a:rPr lang="en-US" sz="3200" b="1" dirty="0">
                <a:solidFill>
                  <a:schemeClr val="accent1"/>
                </a:solidFill>
                <a:latin typeface="Franklin Gothic Medium" charset="0"/>
                <a:ea typeface="Franklin Gothic Medium" charset="0"/>
                <a:cs typeface="Franklin Gothic Medium" charset="0"/>
              </a:rPr>
              <a:t>imbalanced</a:t>
            </a:r>
            <a:r>
              <a:rPr lang="en-US" sz="3200" dirty="0">
                <a:latin typeface="Franklin Gothic Medium" charset="0"/>
                <a:ea typeface="Franklin Gothic Medium" charset="0"/>
                <a:cs typeface="Franklin Gothic Medium" charset="0"/>
              </a:rPr>
              <a:t> is the unmeasured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rgbClr val="79D758"/>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of the outcome?</a:t>
            </a:r>
          </a:p>
          <a:p>
            <a:pPr marL="0" indent="0">
              <a:buNone/>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3. How </a:t>
            </a:r>
            <a:r>
              <a:rPr lang="en-US" sz="3200" b="1" dirty="0">
                <a:solidFill>
                  <a:srgbClr val="79D758"/>
                </a:solidFill>
                <a:latin typeface="Franklin Gothic Medium" charset="0"/>
                <a:ea typeface="Franklin Gothic Medium" charset="0"/>
                <a:cs typeface="Franklin Gothic Medium" charset="0"/>
              </a:rPr>
              <a:t>independent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from the other covariates</a:t>
            </a:r>
            <a:r>
              <a:rPr lang="en-US" sz="3200" dirty="0">
                <a:solidFill>
                  <a:schemeClr val="bg1"/>
                </a:solidFill>
              </a:rPr>
              <a:t>?</a:t>
            </a:r>
          </a:p>
        </p:txBody>
      </p:sp>
    </p:spTree>
    <p:extLst>
      <p:ext uri="{BB962C8B-B14F-4D97-AF65-F5344CB8AC3E}">
        <p14:creationId xmlns:p14="http://schemas.microsoft.com/office/powerpoint/2010/main" val="340605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cxnSp>
        <p:nvCxnSpPr>
          <p:cNvPr id="4" name="Straight Connector 3">
            <a:extLst>
              <a:ext uri="{FF2B5EF4-FFF2-40B4-BE49-F238E27FC236}">
                <a16:creationId xmlns:a16="http://schemas.microsoft.com/office/drawing/2014/main" id="{6F942F1C-AA94-8445-B5AF-B8385A2CBC4E}"/>
              </a:ext>
            </a:extLst>
          </p:cNvPr>
          <p:cNvCxnSpPr>
            <a:cxnSpLocks/>
          </p:cNvCxnSpPr>
          <p:nvPr/>
        </p:nvCxnSpPr>
        <p:spPr>
          <a:xfrm>
            <a:off x="51562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1FCA3F-9AB7-164D-ABF8-4227B74BA297}"/>
              </a:ext>
            </a:extLst>
          </p:cNvPr>
          <p:cNvCxnSpPr>
            <a:cxnSpLocks/>
          </p:cNvCxnSpPr>
          <p:nvPr/>
        </p:nvCxnSpPr>
        <p:spPr>
          <a:xfrm>
            <a:off x="100584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7" name="Rounded Rectangle 6"/>
          <p:cNvSpPr/>
          <p:nvPr/>
        </p:nvSpPr>
        <p:spPr>
          <a:xfrm>
            <a:off x="2768600" y="441036"/>
            <a:ext cx="49276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3CD5D2B-48B1-3C45-BC46-B8AAAC662FC1}"/>
              </a:ext>
            </a:extLst>
          </p:cNvPr>
          <p:cNvSpPr/>
          <p:nvPr/>
        </p:nvSpPr>
        <p:spPr>
          <a:xfrm>
            <a:off x="4953000" y="2219036"/>
            <a:ext cx="52832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12" name="Rounded Rectangle 11">
            <a:extLst>
              <a:ext uri="{FF2B5EF4-FFF2-40B4-BE49-F238E27FC236}">
                <a16:creationId xmlns:a16="http://schemas.microsoft.com/office/drawing/2014/main" id="{D3CD5D2B-48B1-3C45-BC46-B8AAAC662FC1}"/>
              </a:ext>
            </a:extLst>
          </p:cNvPr>
          <p:cNvSpPr/>
          <p:nvPr/>
        </p:nvSpPr>
        <p:spPr>
          <a:xfrm>
            <a:off x="1041399" y="4470400"/>
            <a:ext cx="10287001" cy="584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AF8F65D-E904-D441-B867-644284E4D81D}"/>
              </a:ext>
            </a:extLst>
          </p:cNvPr>
          <p:cNvSpPr/>
          <p:nvPr/>
        </p:nvSpPr>
        <p:spPr>
          <a:xfrm>
            <a:off x="1134271" y="1381631"/>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18DDAF9-BB38-0046-A5F4-DAD17E5C80B4}"/>
              </a:ext>
            </a:extLst>
          </p:cNvPr>
          <p:cNvSpPr/>
          <p:nvPr/>
        </p:nvSpPr>
        <p:spPr>
          <a:xfrm>
            <a:off x="1134271" y="2278993"/>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09CBA0-4718-3143-8DBB-244AB98D9340}"/>
              </a:ext>
            </a:extLst>
          </p:cNvPr>
          <p:cNvSpPr/>
          <p:nvPr/>
        </p:nvSpPr>
        <p:spPr>
          <a:xfrm>
            <a:off x="1134271" y="3623838"/>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3"/>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4" name="Rounded Rectangle 3">
            <a:extLst>
              <a:ext uri="{FF2B5EF4-FFF2-40B4-BE49-F238E27FC236}">
                <a16:creationId xmlns:a16="http://schemas.microsoft.com/office/drawing/2014/main" id="{111446FC-4007-414B-8313-DD0D0C0735B0}"/>
              </a:ext>
            </a:extLst>
          </p:cNvPr>
          <p:cNvSpPr/>
          <p:nvPr/>
        </p:nvSpPr>
        <p:spPr>
          <a:xfrm>
            <a:off x="482601" y="4165600"/>
            <a:ext cx="11319670" cy="838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6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3"/>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5" name="TextBox 4">
            <a:extLst>
              <a:ext uri="{FF2B5EF4-FFF2-40B4-BE49-F238E27FC236}">
                <a16:creationId xmlns:a16="http://schemas.microsoft.com/office/drawing/2014/main" id="{8291C9D6-728D-3E4B-AEFA-676455F75539}"/>
              </a:ext>
            </a:extLst>
          </p:cNvPr>
          <p:cNvSpPr txBox="1"/>
          <p:nvPr/>
        </p:nvSpPr>
        <p:spPr>
          <a:xfrm>
            <a:off x="1295400" y="1752600"/>
            <a:ext cx="9550400" cy="2862322"/>
          </a:xfrm>
          <a:prstGeom prst="rect">
            <a:avLst/>
          </a:prstGeom>
          <a:solidFill>
            <a:srgbClr val="92CF4F"/>
          </a:solidFill>
        </p:spPr>
        <p:txBody>
          <a:bodyPr wrap="square" rtlCol="0">
            <a:spAutoFit/>
          </a:bodyPr>
          <a:lstStyle/>
          <a:p>
            <a:r>
              <a:rPr lang="en-US" sz="6000" b="1" dirty="0">
                <a:solidFill>
                  <a:schemeClr val="bg1"/>
                </a:solidFill>
                <a:latin typeface="Franklin Gothic Heavy" panose="020B0603020102020204" pitchFamily="34" charset="0"/>
              </a:rPr>
              <a:t>What does that unmeasured confounder look like?</a:t>
            </a:r>
          </a:p>
        </p:txBody>
      </p:sp>
    </p:spTree>
    <p:extLst>
      <p:ext uri="{BB962C8B-B14F-4D97-AF65-F5344CB8AC3E}">
        <p14:creationId xmlns:p14="http://schemas.microsoft.com/office/powerpoint/2010/main" val="8473117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
        <p:nvSpPr>
          <p:cNvPr id="4" name="TextBox 3"/>
          <p:cNvSpPr txBox="1"/>
          <p:nvPr/>
        </p:nvSpPr>
        <p:spPr>
          <a:xfrm>
            <a:off x="4028855" y="6488668"/>
            <a:ext cx="4134290" cy="369332"/>
          </a:xfrm>
          <a:prstGeom prst="rect">
            <a:avLst/>
          </a:prstGeom>
          <a:noFill/>
        </p:spPr>
        <p:txBody>
          <a:bodyPr wrap="square" rtlCol="0">
            <a:spAutoFit/>
          </a:bodyPr>
          <a:lstStyle/>
          <a:p>
            <a:pPr algn="ctr"/>
            <a:r>
              <a:rPr lang="en-US" cap="small" spc="300" dirty="0">
                <a:solidFill>
                  <a:schemeClr val="bg2">
                    <a:lumMod val="60000"/>
                    <a:lumOff val="40000"/>
                  </a:schemeClr>
                </a:solidFill>
              </a:rPr>
              <a:t>Health Policy Takeout Thursday </a:t>
            </a:r>
          </a:p>
        </p:txBody>
      </p:sp>
    </p:spTree>
    <p:extLst>
      <p:ext uri="{BB962C8B-B14F-4D97-AF65-F5344CB8AC3E}">
        <p14:creationId xmlns:p14="http://schemas.microsoft.com/office/powerpoint/2010/main" val="2364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r>
                                <a:rPr lang="en-US" sz="6600" i="1">
                                  <a:solidFill>
                                    <a:schemeClr val="accent1"/>
                                  </a:solidFill>
                                  <a:latin typeface="Cambria Math" panose="02040503050406030204" pitchFamily="18" charset="0"/>
                                </a:rPr>
                                <m:t>(1−</m:t>
                              </m:r>
                              <m:sSub>
                                <m:sSubPr>
                                  <m:ctrlPr>
                                    <a:rPr lang="en-US" sz="6600" i="1">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accent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0375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3259419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0537943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Outcome-unmeasured confounder effect</a:t>
            </a:r>
            <a:endParaRPr lang="en-US" sz="3200" strike="sngStrike"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4079792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5424561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Observed covariate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2270915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112B5-B835-E84D-9B0B-9B5316C1D244}"/>
              </a:ext>
            </a:extLst>
          </p:cNvPr>
          <p:cNvPicPr>
            <a:picLocks noChangeAspect="1"/>
          </p:cNvPicPr>
          <p:nvPr/>
        </p:nvPicPr>
        <p:blipFill>
          <a:blip r:embed="rId3"/>
          <a:stretch>
            <a:fillRect/>
          </a:stretch>
        </p:blipFill>
        <p:spPr>
          <a:xfrm>
            <a:off x="-1" y="228600"/>
            <a:ext cx="12203289" cy="4673600"/>
          </a:xfrm>
          <a:prstGeom prst="rect">
            <a:avLst/>
          </a:prstGeom>
        </p:spPr>
      </p:pic>
      <p:sp>
        <p:nvSpPr>
          <p:cNvPr id="3" name="Rounded Rectangle 2">
            <a:extLst>
              <a:ext uri="{FF2B5EF4-FFF2-40B4-BE49-F238E27FC236}">
                <a16:creationId xmlns:a16="http://schemas.microsoft.com/office/drawing/2014/main" id="{8552337D-D779-264B-B153-B0E0E3A2D187}"/>
              </a:ext>
            </a:extLst>
          </p:cNvPr>
          <p:cNvSpPr/>
          <p:nvPr/>
        </p:nvSpPr>
        <p:spPr>
          <a:xfrm>
            <a:off x="203200" y="2793999"/>
            <a:ext cx="11988800" cy="635001"/>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926DBBBD-989C-F84D-B19B-E3C922E465AE}"/>
              </a:ext>
            </a:extLst>
          </p:cNvPr>
          <p:cNvSpPr/>
          <p:nvPr/>
        </p:nvSpPr>
        <p:spPr>
          <a:xfrm>
            <a:off x="8890000" y="228601"/>
            <a:ext cx="990600" cy="320039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5032045" y="1825625"/>
            <a:ext cx="6321754" cy="43513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pPr marL="0" indent="0">
              <a:buNone/>
            </a:pPr>
            <a:r>
              <a:rPr lang="en-US" sz="4800" dirty="0" err="1">
                <a:latin typeface="Monaco" pitchFamily="2" charset="77"/>
              </a:rPr>
              <a:t>tipr</a:t>
            </a:r>
            <a:endParaRPr lang="en-US" dirty="0">
              <a:latin typeface="Monaco" pitchFamily="2" charset="77"/>
            </a:endParaRP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r>
              <a:rPr lang="en-US" i="1" dirty="0">
                <a:solidFill>
                  <a:schemeClr val="accent1"/>
                </a:solidFill>
                <a:latin typeface="Franklin Gothic Heavy" charset="0"/>
                <a:ea typeface="Franklin Gothic Heavy" charset="0"/>
                <a:cs typeface="Franklin Gothic Heavy" charset="0"/>
              </a:rPr>
              <a:t>Perform a quantitative sensitivity analysis</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TextBox 21">
            <a:extLst>
              <a:ext uri="{FF2B5EF4-FFF2-40B4-BE49-F238E27FC236}">
                <a16:creationId xmlns:a16="http://schemas.microsoft.com/office/drawing/2014/main" id="{FCCC7854-BB4C-FE4E-9307-ACFA5E8371C6}"/>
              </a:ext>
            </a:extLst>
          </p:cNvPr>
          <p:cNvSpPr txBox="1"/>
          <p:nvPr/>
        </p:nvSpPr>
        <p:spPr>
          <a:xfrm>
            <a:off x="230841" y="4617101"/>
            <a:ext cx="499782"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9235240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0705003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80311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4313319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7040319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3219822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40110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Austin, Peter C. 2009. “Balance diagnostics for comparing the distribution of baseline covariates between treatment groups in propensity-score matched samples.” </a:t>
            </a:r>
            <a:r>
              <a:rPr lang="en-US" sz="1600" i="1" dirty="0"/>
              <a:t>Statistics in Medicine</a:t>
            </a:r>
            <a:r>
              <a:rPr lang="en-US" sz="1600" dirty="0"/>
              <a:t> 28 (25): 3083–3107.</a:t>
            </a:r>
          </a:p>
          <a:p>
            <a:pPr marL="0" indent="0">
              <a:buNone/>
            </a:pPr>
            <a:r>
              <a:rPr lang="en-US" sz="1600" dirty="0"/>
              <a:t>Austin, Peter C, and Elizabeth A Stuart. 2015. “Moving towards best practice when using inverse probability of treatment weighting (IPTW) using the propensity score to estimate causal treatment effects in observational studies.” </a:t>
            </a:r>
            <a:r>
              <a:rPr lang="en-US" sz="1600" i="1" dirty="0"/>
              <a:t>Statistics in Medicine</a:t>
            </a:r>
            <a:r>
              <a:rPr lang="en-US" sz="1600" dirty="0"/>
              <a:t> 34 (28): 3661–79.</a:t>
            </a:r>
          </a:p>
          <a:p>
            <a:pPr marL="0" indent="0">
              <a:buNone/>
            </a:pPr>
            <a:r>
              <a:rPr lang="en-US" sz="1600" dirty="0"/>
              <a:t>Bang, </a:t>
            </a:r>
            <a:r>
              <a:rPr lang="en-US" sz="1600" dirty="0" err="1"/>
              <a:t>Heejung</a:t>
            </a:r>
            <a:r>
              <a:rPr lang="en-US" sz="1600" dirty="0"/>
              <a:t>, and James M Robins. 2005. “Doubly Robust Estimation in Missing Data and Causal Inference Models.” </a:t>
            </a:r>
            <a:r>
              <a:rPr lang="en-US" sz="1600" i="1" dirty="0"/>
              <a:t>Biometrics</a:t>
            </a:r>
            <a:r>
              <a:rPr lang="en-US" sz="1600" dirty="0"/>
              <a:t> 61 (4): 962–73.</a:t>
            </a:r>
          </a:p>
          <a:p>
            <a:pPr marL="0" indent="0">
              <a:buNone/>
            </a:pPr>
            <a:r>
              <a:rPr lang="en-US" sz="1600" dirty="0"/>
              <a:t>Belle, G. van. 2011. </a:t>
            </a:r>
            <a:r>
              <a:rPr lang="en-US" sz="1600" i="1" dirty="0"/>
              <a:t>Statistical Rules of Thumb</a:t>
            </a:r>
            <a:r>
              <a:rPr lang="en-US" sz="1600" dirty="0"/>
              <a:t>. Wiley Series in Probability and Statistics. Wiley. </a:t>
            </a:r>
            <a:r>
              <a:rPr lang="en-US" sz="1600" dirty="0">
                <a:hlinkClick r:id="rId3"/>
              </a:rPr>
              <a:t>https://books.google.com/books?id=UaEL-HI6v2YC</a:t>
            </a:r>
            <a:r>
              <a:rPr lang="en-US" sz="1600" dirty="0"/>
              <a:t>.</a:t>
            </a:r>
          </a:p>
          <a:p>
            <a:pPr marL="0" indent="0">
              <a:buNone/>
            </a:pPr>
            <a:r>
              <a:rPr lang="en-US" sz="1600" dirty="0" err="1"/>
              <a:t>Bross</a:t>
            </a:r>
            <a:r>
              <a:rPr lang="en-US" sz="1600" dirty="0"/>
              <a:t>, IDJ. 1966. “Spurious effects from an extraneous variable.” </a:t>
            </a:r>
            <a:r>
              <a:rPr lang="en-US" sz="1600" i="1" dirty="0"/>
              <a:t>Journal of Chronic Diseases</a:t>
            </a:r>
            <a:r>
              <a:rPr lang="en-US" sz="1600" dirty="0"/>
              <a:t>.</a:t>
            </a:r>
          </a:p>
          <a:p>
            <a:pPr marL="0" indent="0">
              <a:buNone/>
            </a:pPr>
            <a:r>
              <a:rPr lang="en-US" sz="1600" dirty="0" err="1"/>
              <a:t>Brumback</a:t>
            </a:r>
            <a:r>
              <a:rPr lang="en-US" sz="1600" dirty="0"/>
              <a:t>, Babette A, Miguel A </a:t>
            </a:r>
            <a:r>
              <a:rPr lang="en-US" sz="1600" dirty="0" err="1"/>
              <a:t>Hernán</a:t>
            </a:r>
            <a:r>
              <a:rPr lang="en-US" sz="1600" dirty="0"/>
              <a:t>, Sebastien J P A </a:t>
            </a:r>
            <a:r>
              <a:rPr lang="en-US" sz="1600" dirty="0" err="1"/>
              <a:t>Haneuse</a:t>
            </a:r>
            <a:r>
              <a:rPr lang="en-US" sz="1600" dirty="0"/>
              <a:t>, and James M Robins. 2004. “Sensitivity analyses for unmeasured confounding assuming a marginal structural model for repeated measures.” </a:t>
            </a:r>
            <a:r>
              <a:rPr lang="en-US" sz="1600" i="1" dirty="0"/>
              <a:t>Statistics in Medicine</a:t>
            </a:r>
            <a:r>
              <a:rPr lang="en-US" sz="1600" dirty="0"/>
              <a:t> 23 (5): 749–67.</a:t>
            </a:r>
          </a:p>
          <a:p>
            <a:pPr marL="0" indent="0">
              <a:buNone/>
            </a:pPr>
            <a:r>
              <a:rPr lang="en-US" sz="1600" dirty="0" err="1"/>
              <a:t>Busso</a:t>
            </a:r>
            <a:r>
              <a:rPr lang="en-US" sz="1600" dirty="0"/>
              <a:t>, Matias, John </a:t>
            </a:r>
            <a:r>
              <a:rPr lang="en-US" sz="1600" dirty="0" err="1"/>
              <a:t>DiNardo</a:t>
            </a:r>
            <a:r>
              <a:rPr lang="en-US" sz="1600" dirty="0"/>
              <a:t>, and Justin McCrary. 2009. “Finite sample properties of semiparametric estimators of average treatment effects.” </a:t>
            </a:r>
            <a:r>
              <a:rPr lang="en-US" sz="1600" i="1" dirty="0"/>
              <a:t>Forthcoming in the Journal of Business and Economic Statistics</a:t>
            </a:r>
            <a:r>
              <a:rPr lang="en-US" sz="1600" dirty="0"/>
              <a:t>.</a:t>
            </a:r>
          </a:p>
        </p:txBody>
      </p:sp>
    </p:spTree>
    <p:extLst>
      <p:ext uri="{BB962C8B-B14F-4D97-AF65-F5344CB8AC3E}">
        <p14:creationId xmlns:p14="http://schemas.microsoft.com/office/powerpoint/2010/main" val="3224828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 2014. “New Evidence on the Finite Sample Properties of Propensity Score Reweighting and Matching Estimators.” </a:t>
            </a:r>
            <a:r>
              <a:rPr lang="en-US" sz="1600" i="1" dirty="0"/>
              <a:t>Review of Economics and Statistics</a:t>
            </a:r>
            <a:r>
              <a:rPr lang="en-US" sz="1600" dirty="0"/>
              <a:t> 96 (5): 885–97.</a:t>
            </a:r>
          </a:p>
          <a:p>
            <a:pPr marL="0" indent="0">
              <a:buNone/>
            </a:pPr>
            <a:r>
              <a:rPr lang="en-US" sz="1600" dirty="0"/>
              <a:t>Connors, A F, T </a:t>
            </a:r>
            <a:r>
              <a:rPr lang="en-US" sz="1600" dirty="0" err="1"/>
              <a:t>Speroff</a:t>
            </a:r>
            <a:r>
              <a:rPr lang="en-US" sz="1600" dirty="0"/>
              <a:t>, N V Dawson, and C Thomas. 1996. “The effectiveness of right heart catheterization in the initial care of critically III patients.” </a:t>
            </a:r>
            <a:r>
              <a:rPr lang="en-US" sz="1600" i="1" dirty="0"/>
              <a:t>Jama</a:t>
            </a:r>
            <a:r>
              <a:rPr lang="en-US" sz="1600" dirty="0"/>
              <a:t>.</a:t>
            </a:r>
          </a:p>
          <a:p>
            <a:pPr marL="0" indent="0">
              <a:buNone/>
            </a:pPr>
            <a:r>
              <a:rPr lang="en-US" sz="1600" dirty="0"/>
              <a:t>Cornfield, J, W </a:t>
            </a:r>
            <a:r>
              <a:rPr lang="en-US" sz="1600" dirty="0" err="1"/>
              <a:t>Haenszel</a:t>
            </a:r>
            <a:r>
              <a:rPr lang="en-US" sz="1600" dirty="0"/>
              <a:t>, E C Hammond, A M </a:t>
            </a:r>
            <a:r>
              <a:rPr lang="en-US" sz="1600" dirty="0" err="1"/>
              <a:t>Lilienfeld</a:t>
            </a:r>
            <a:r>
              <a:rPr lang="en-US" sz="1600" dirty="0"/>
              <a:t>, M B </a:t>
            </a:r>
            <a:r>
              <a:rPr lang="en-US" sz="1600" dirty="0" err="1"/>
              <a:t>Shimkin</a:t>
            </a:r>
            <a:r>
              <a:rPr lang="en-US" sz="1600" dirty="0"/>
              <a:t>, and E L </a:t>
            </a:r>
            <a:r>
              <a:rPr lang="en-US" sz="1600" dirty="0" err="1"/>
              <a:t>Wynder</a:t>
            </a:r>
            <a:r>
              <a:rPr lang="en-US" sz="1600" dirty="0"/>
              <a:t>. 1959. “Smoking and lung cancer: recent evidence and a discussion of some questions.” </a:t>
            </a:r>
            <a:r>
              <a:rPr lang="en-US" sz="1600" i="1" dirty="0"/>
              <a:t>Journal of the National Cancer Institute</a:t>
            </a:r>
            <a:r>
              <a:rPr lang="en-US" sz="1600" dirty="0"/>
              <a:t> 22 (1): 173–203.</a:t>
            </a:r>
          </a:p>
          <a:p>
            <a:pPr marL="0" indent="0">
              <a:buNone/>
            </a:pPr>
            <a:r>
              <a:rPr lang="en-US" sz="1600" dirty="0"/>
              <a:t>Crump, R K, V J </a:t>
            </a:r>
            <a:r>
              <a:rPr lang="en-US" sz="1600" dirty="0" err="1"/>
              <a:t>Hotz</a:t>
            </a:r>
            <a:r>
              <a:rPr lang="en-US" sz="1600" dirty="0"/>
              <a:t>, G W </a:t>
            </a:r>
            <a:r>
              <a:rPr lang="en-US" sz="1600" dirty="0" err="1"/>
              <a:t>Imbens</a:t>
            </a:r>
            <a:r>
              <a:rPr lang="en-US" sz="1600" dirty="0"/>
              <a:t>, and O A </a:t>
            </a:r>
            <a:r>
              <a:rPr lang="en-US" sz="1600" dirty="0" err="1"/>
              <a:t>Mitnik</a:t>
            </a:r>
            <a:r>
              <a:rPr lang="en-US" sz="1600" dirty="0"/>
              <a:t>. 2009. “Dealing with limited overlap in estimation of average treatment effects.” </a:t>
            </a:r>
            <a:r>
              <a:rPr lang="en-US" sz="1600" i="1" dirty="0" err="1"/>
              <a:t>Biometrika</a:t>
            </a:r>
            <a:r>
              <a:rPr lang="en-US" sz="1600" dirty="0"/>
              <a:t> 96 (1): 187–99.</a:t>
            </a:r>
          </a:p>
          <a:p>
            <a:pPr marL="0" indent="0">
              <a:buNone/>
            </a:pPr>
            <a:r>
              <a:rPr lang="en-US" sz="1600" dirty="0"/>
              <a:t>Ding, Peng, and Tyler J </a:t>
            </a:r>
            <a:r>
              <a:rPr lang="en-US" sz="1600" dirty="0" err="1"/>
              <a:t>VanderWeele</a:t>
            </a:r>
            <a:r>
              <a:rPr lang="en-US" sz="1600" dirty="0"/>
              <a:t>. 2016. “Sensitivity Analysis Without Assumptions.” </a:t>
            </a:r>
            <a:r>
              <a:rPr lang="en-US" sz="1600" i="1" dirty="0"/>
              <a:t>Epidemiology (Cambridge, Mass.)</a:t>
            </a:r>
            <a:r>
              <a:rPr lang="en-US" sz="1600" dirty="0"/>
              <a:t> 27 (3): 368–77.</a:t>
            </a:r>
          </a:p>
          <a:p>
            <a:pPr marL="0" indent="0">
              <a:buNone/>
            </a:pPr>
            <a:r>
              <a:rPr lang="en-US" sz="1600" dirty="0"/>
              <a:t>D’Agostino, R B. 1998. “Propensity score methods for bias reduction in the comparison of a treatment to a non-randomized control group.” </a:t>
            </a:r>
            <a:r>
              <a:rPr lang="en-US" sz="1600" i="1" dirty="0"/>
              <a:t>Statistics in Medicine</a:t>
            </a:r>
            <a:r>
              <a:rPr lang="en-US" sz="1600" dirty="0"/>
              <a:t> 17 (19): 2265–81.</a:t>
            </a:r>
          </a:p>
          <a:p>
            <a:pPr marL="0" indent="0">
              <a:buNone/>
            </a:pPr>
            <a:r>
              <a:rPr lang="en-US" sz="1600" dirty="0"/>
              <a:t>Freedman, David A, and Richard A </a:t>
            </a:r>
            <a:r>
              <a:rPr lang="en-US" sz="1600" dirty="0" err="1"/>
              <a:t>Berk</a:t>
            </a:r>
            <a:r>
              <a:rPr lang="en-US" sz="1600" dirty="0"/>
              <a:t>. 2008. “Weighting regressions by propensity scores.” </a:t>
            </a:r>
            <a:r>
              <a:rPr lang="en-US" sz="1600" i="1" dirty="0"/>
              <a:t>Evaluation Review</a:t>
            </a:r>
            <a:r>
              <a:rPr lang="en-US" sz="1600" dirty="0"/>
              <a:t> 32 (4): 392–409.</a:t>
            </a:r>
          </a:p>
        </p:txBody>
      </p:sp>
    </p:spTree>
    <p:extLst>
      <p:ext uri="{BB962C8B-B14F-4D97-AF65-F5344CB8AC3E}">
        <p14:creationId xmlns:p14="http://schemas.microsoft.com/office/powerpoint/2010/main" val="1100552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DF08-97B4-2E47-8679-D692158B76E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64C22D-365F-EC49-9043-AFFB623C5BFE}"/>
              </a:ext>
            </a:extLst>
          </p:cNvPr>
          <p:cNvSpPr>
            <a:spLocks noGrp="1"/>
          </p:cNvSpPr>
          <p:nvPr>
            <p:ph idx="1"/>
          </p:nvPr>
        </p:nvSpPr>
        <p:spPr/>
        <p:txBody>
          <a:bodyPr>
            <a:noAutofit/>
          </a:bodyPr>
          <a:lstStyle/>
          <a:p>
            <a:pPr marL="0" indent="0">
              <a:buNone/>
            </a:pPr>
            <a:r>
              <a:rPr lang="en-US" sz="1600" dirty="0"/>
              <a:t>Funk, Michele </a:t>
            </a:r>
            <a:r>
              <a:rPr lang="en-US" sz="1600" dirty="0" err="1"/>
              <a:t>Jonsson</a:t>
            </a:r>
            <a:r>
              <a:rPr lang="en-US" sz="1600" dirty="0"/>
              <a:t>, Daniel </a:t>
            </a:r>
            <a:r>
              <a:rPr lang="en-US" sz="1600" dirty="0" err="1"/>
              <a:t>Westreich</a:t>
            </a:r>
            <a:r>
              <a:rPr lang="en-US" sz="1600" dirty="0"/>
              <a:t>, Chris </a:t>
            </a:r>
            <a:r>
              <a:rPr lang="en-US" sz="1600" dirty="0" err="1"/>
              <a:t>Wiesen</a:t>
            </a:r>
            <a:r>
              <a:rPr lang="en-US" sz="1600" dirty="0"/>
              <a:t>, </a:t>
            </a:r>
            <a:r>
              <a:rPr lang="en-US" sz="1600" dirty="0" err="1"/>
              <a:t>Til</a:t>
            </a:r>
            <a:r>
              <a:rPr lang="en-US" sz="1600" dirty="0"/>
              <a:t> </a:t>
            </a:r>
            <a:r>
              <a:rPr lang="en-US" sz="1600" dirty="0" err="1"/>
              <a:t>Stürmer</a:t>
            </a:r>
            <a:r>
              <a:rPr lang="en-US" sz="1600" dirty="0"/>
              <a:t>, M Alan Brookhart, and Marie Davidian. 2011. “Doubly Robust Estimation of Causal Effects.” </a:t>
            </a:r>
            <a:r>
              <a:rPr lang="en-US" sz="1600" i="1" dirty="0"/>
              <a:t>American Journal of Epidemiology</a:t>
            </a:r>
            <a:r>
              <a:rPr lang="en-US" sz="1600" dirty="0"/>
              <a:t> 173 (7): 761–67.</a:t>
            </a:r>
          </a:p>
          <a:p>
            <a:pPr marL="0" indent="0">
              <a:buNone/>
            </a:pPr>
            <a:r>
              <a:rPr lang="en-US" sz="1600" dirty="0"/>
              <a:t>Greenland, Sander. 1998. “The sensitivity of a sensitivity analysis.” </a:t>
            </a:r>
            <a:r>
              <a:rPr lang="en-US" sz="1600" i="1" dirty="0"/>
              <a:t>1997 Proceedings of the Biometrics Section American </a:t>
            </a:r>
            <a:r>
              <a:rPr lang="en-US" sz="1600" i="1" dirty="0" err="1"/>
              <a:t>Statistica</a:t>
            </a:r>
            <a:r>
              <a:rPr lang="en-US" sz="1600" i="1" dirty="0"/>
              <a:t> Association</a:t>
            </a:r>
            <a:r>
              <a:rPr lang="en-US" sz="1600" dirty="0"/>
              <a:t>, 19–21.</a:t>
            </a:r>
          </a:p>
          <a:p>
            <a:pPr marL="0" indent="0">
              <a:buNone/>
            </a:pPr>
            <a:r>
              <a:rPr lang="en-US" sz="1600" dirty="0"/>
              <a:t>———. 2001. “Sensitivity Analysis, Monte Carlo Risk Analysis, and Bayesian Uncertainty Assessment.” </a:t>
            </a:r>
            <a:r>
              <a:rPr lang="en-US" sz="1600" i="1" dirty="0"/>
              <a:t>Risk Analysis</a:t>
            </a:r>
            <a:r>
              <a:rPr lang="en-US" sz="1600" dirty="0"/>
              <a:t> 21 (4): 579–84.</a:t>
            </a:r>
          </a:p>
          <a:p>
            <a:pPr marL="0" indent="0">
              <a:buNone/>
            </a:pPr>
            <a:r>
              <a:rPr lang="en-US" sz="1600" dirty="0"/>
              <a:t>———. 2003. “The Impact of Prior Distributions for Uncontrolled Confounding and Response Bias.” </a:t>
            </a:r>
            <a:r>
              <a:rPr lang="en-US" sz="1600" i="1" dirty="0"/>
              <a:t>Journal of the American Statistical Association</a:t>
            </a:r>
            <a:r>
              <a:rPr lang="en-US" sz="1600" dirty="0"/>
              <a:t> 98 (461): 47–54.</a:t>
            </a:r>
          </a:p>
          <a:p>
            <a:pPr marL="0" indent="0">
              <a:buNone/>
            </a:pPr>
            <a:r>
              <a:rPr lang="en-US" sz="1600" dirty="0"/>
              <a:t>———. 2005. “Multiple-bias modelling for analysis of observational data.” </a:t>
            </a:r>
            <a:r>
              <a:rPr lang="en-US" sz="1600" i="1" dirty="0"/>
              <a:t>Journal of the Royal Statistical Society: Series A (Statistics in Society)</a:t>
            </a:r>
            <a:r>
              <a:rPr lang="en-US" sz="1600" dirty="0"/>
              <a:t> 168 (2): 267–306.</a:t>
            </a:r>
          </a:p>
          <a:p>
            <a:pPr marL="0" indent="0">
              <a:buNone/>
            </a:pPr>
            <a:r>
              <a:rPr lang="en-US" sz="1600" dirty="0" err="1"/>
              <a:t>Groenwold</a:t>
            </a:r>
            <a:r>
              <a:rPr lang="en-US" sz="1600" dirty="0"/>
              <a:t>, Rolf H H, Anna M M Van </a:t>
            </a:r>
            <a:r>
              <a:rPr lang="en-US" sz="1600" dirty="0" err="1"/>
              <a:t>Deursen</a:t>
            </a:r>
            <a:r>
              <a:rPr lang="en-US" sz="1600" dirty="0"/>
              <a:t>, Arno W Hoes, and </a:t>
            </a:r>
            <a:r>
              <a:rPr lang="en-US" sz="1600" dirty="0" err="1"/>
              <a:t>Eelko</a:t>
            </a:r>
            <a:r>
              <a:rPr lang="en-US" sz="1600" dirty="0"/>
              <a:t> </a:t>
            </a:r>
            <a:r>
              <a:rPr lang="en-US" sz="1600" dirty="0" err="1"/>
              <a:t>Hak</a:t>
            </a:r>
            <a:r>
              <a:rPr lang="en-US" sz="1600" dirty="0"/>
              <a:t>. 2008. “Poor Quality of Reporting Confounding Bias in Observational Intervention Studies: A Systematic Review.” </a:t>
            </a:r>
            <a:r>
              <a:rPr lang="en-US" sz="1600" i="1" dirty="0"/>
              <a:t>Annals of Epidemiology</a:t>
            </a:r>
            <a:r>
              <a:rPr lang="en-US" sz="1600" dirty="0"/>
              <a:t> 18 (10): 746–51.</a:t>
            </a:r>
          </a:p>
          <a:p>
            <a:pPr marL="0" indent="0">
              <a:buNone/>
            </a:pPr>
            <a:r>
              <a:rPr lang="en-US" sz="1600" dirty="0" err="1"/>
              <a:t>Groenwold</a:t>
            </a:r>
            <a:r>
              <a:rPr lang="en-US" sz="1600" dirty="0"/>
              <a:t>, Rolf H H, Frank </a:t>
            </a:r>
            <a:r>
              <a:rPr lang="en-US" sz="1600" dirty="0" err="1"/>
              <a:t>Vries</a:t>
            </a:r>
            <a:r>
              <a:rPr lang="en-US" sz="1600" dirty="0"/>
              <a:t>, </a:t>
            </a:r>
            <a:r>
              <a:rPr lang="en-US" sz="1600" dirty="0" err="1"/>
              <a:t>Anthonius</a:t>
            </a:r>
            <a:r>
              <a:rPr lang="en-US" sz="1600" dirty="0"/>
              <a:t> Boer, Wiebe R </a:t>
            </a:r>
            <a:r>
              <a:rPr lang="en-US" sz="1600" dirty="0" err="1"/>
              <a:t>Pestman</a:t>
            </a:r>
            <a:r>
              <a:rPr lang="en-US" sz="1600" dirty="0"/>
              <a:t>, </a:t>
            </a:r>
            <a:r>
              <a:rPr lang="en-US" sz="1600" dirty="0" err="1"/>
              <a:t>Frans</a:t>
            </a:r>
            <a:r>
              <a:rPr lang="en-US" sz="1600" dirty="0"/>
              <a:t> H Rutten, Arno W Hoes, and Olaf H </a:t>
            </a:r>
            <a:r>
              <a:rPr lang="en-US" sz="1600" dirty="0" err="1"/>
              <a:t>Klungel</a:t>
            </a:r>
            <a:r>
              <a:rPr lang="en-US" sz="1600" dirty="0"/>
              <a:t>. 2011. “Balance measures for propensity score methods: a clinical example on beta-agonist use and the risk of myocardial infarction.” </a:t>
            </a:r>
            <a:r>
              <a:rPr lang="en-US" sz="1600" i="1" dirty="0" err="1"/>
              <a:t>Pharmacoepidemiology</a:t>
            </a:r>
            <a:r>
              <a:rPr lang="en-US" sz="1600" i="1" dirty="0"/>
              <a:t> and Drug Safety</a:t>
            </a:r>
            <a:r>
              <a:rPr lang="en-US" sz="1600" dirty="0"/>
              <a:t> 20 (11): 1130–7.</a:t>
            </a:r>
          </a:p>
          <a:p>
            <a:pPr marL="0" indent="0">
              <a:buNone/>
            </a:pPr>
            <a:endParaRPr lang="en-US" sz="1600" dirty="0"/>
          </a:p>
        </p:txBody>
      </p:sp>
    </p:spTree>
    <p:extLst>
      <p:ext uri="{BB962C8B-B14F-4D97-AF65-F5344CB8AC3E}">
        <p14:creationId xmlns:p14="http://schemas.microsoft.com/office/powerpoint/2010/main" val="25659590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991E-0BFD-2B4C-9015-D79421221A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a:normAutofit fontScale="62500" lnSpcReduction="20000"/>
          </a:bodyPr>
          <a:lstStyle/>
          <a:p>
            <a:pPr marL="0" indent="0">
              <a:buNone/>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a:buNone/>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a:buNone/>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a:buNone/>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a:buNone/>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a:buNone/>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a:buNone/>
            </a:pPr>
            <a:r>
              <a:rPr lang="en-US" sz="2900" dirty="0" err="1"/>
              <a:t>Joffe</a:t>
            </a:r>
            <a:r>
              <a:rPr lang="en-US" sz="2900" dirty="0"/>
              <a:t>, Marshall M, Thomas R Ten Have, Harold I Feldman, and Stephen E Kimmel. 2004. “Model Selection, Confounder</a:t>
            </a:r>
          </a:p>
          <a:p>
            <a:pPr marL="0" indent="0">
              <a:buNone/>
            </a:pPr>
            <a:r>
              <a:rPr lang="en-US" sz="2900" dirty="0"/>
              <a:t> Control, and Marginal Structural Models.” </a:t>
            </a:r>
            <a:r>
              <a:rPr lang="en-US" sz="2900" i="1" dirty="0"/>
              <a:t>The American Statistician</a:t>
            </a:r>
            <a:r>
              <a:rPr lang="en-US" sz="2900" dirty="0"/>
              <a:t> 58 (4): 272–79.</a:t>
            </a:r>
          </a:p>
        </p:txBody>
      </p:sp>
    </p:spTree>
    <p:extLst>
      <p:ext uri="{BB962C8B-B14F-4D97-AF65-F5344CB8AC3E}">
        <p14:creationId xmlns:p14="http://schemas.microsoft.com/office/powerpoint/2010/main" val="2700546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2E50-E3F9-4F4D-8AA1-04AB6F860E8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9D1529-5663-D443-9340-6CA4493171AF}"/>
              </a:ext>
            </a:extLst>
          </p:cNvPr>
          <p:cNvSpPr>
            <a:spLocks noGrp="1"/>
          </p:cNvSpPr>
          <p:nvPr>
            <p:ph idx="1"/>
          </p:nvPr>
        </p:nvSpPr>
        <p:spPr>
          <a:xfrm>
            <a:off x="838200" y="1570445"/>
            <a:ext cx="10515600" cy="4351338"/>
          </a:xfrm>
        </p:spPr>
        <p:txBody>
          <a:bodyPr>
            <a:noAutofit/>
          </a:bodyPr>
          <a:lstStyle/>
          <a:p>
            <a:pPr marL="0" indent="0">
              <a:buNone/>
            </a:pPr>
            <a:r>
              <a:rPr lang="en-US" sz="1600" dirty="0"/>
              <a:t>Li, Liang, and Tom Greene. 2013. “A Weighting Analogue to Pair Matching in Propensity Score Analysis.” </a:t>
            </a:r>
            <a:r>
              <a:rPr lang="en-US" sz="1600" i="1" dirty="0"/>
              <a:t>The International Journal of Biostatistics</a:t>
            </a:r>
            <a:r>
              <a:rPr lang="en-US" sz="1600" dirty="0"/>
              <a:t>.</a:t>
            </a:r>
          </a:p>
          <a:p>
            <a:pPr marL="0" indent="0">
              <a:buNone/>
            </a:pPr>
            <a:r>
              <a:rPr lang="en-US" sz="1600" dirty="0"/>
              <a:t>Lin, D Y, B M </a:t>
            </a:r>
            <a:r>
              <a:rPr lang="en-US" sz="1600" dirty="0" err="1"/>
              <a:t>Psaty</a:t>
            </a:r>
            <a:r>
              <a:rPr lang="en-US" sz="1600" dirty="0"/>
              <a:t>, and R A </a:t>
            </a:r>
            <a:r>
              <a:rPr lang="en-US" sz="1600" dirty="0" err="1"/>
              <a:t>Kronmal</a:t>
            </a:r>
            <a:r>
              <a:rPr lang="en-US" sz="1600" dirty="0"/>
              <a:t>. 1998. “Assessing the sensitivity of regression results to unmeasured confounders in observational studies.” </a:t>
            </a:r>
            <a:r>
              <a:rPr lang="en-US" sz="1600" i="1" dirty="0"/>
              <a:t>Biometrics</a:t>
            </a:r>
            <a:r>
              <a:rPr lang="en-US" sz="1600" dirty="0"/>
              <a:t> 54 (3): 948–63.</a:t>
            </a:r>
          </a:p>
          <a:p>
            <a:pPr marL="0" indent="0">
              <a:buNone/>
            </a:pPr>
            <a:r>
              <a:rPr lang="en-US" sz="1600" dirty="0" err="1"/>
              <a:t>Lipsitz</a:t>
            </a:r>
            <a:r>
              <a:rPr lang="en-US" sz="1600" dirty="0"/>
              <a:t>, Stuart R, Joseph G Ibrahim, and Lue Ping Zhao. 1999. “A Weighted Estimating Equation for Missing Covariate Data with Properties Similar to Maximum Likelihood.” </a:t>
            </a:r>
            <a:r>
              <a:rPr lang="en-US" sz="1600" i="1" dirty="0"/>
              <a:t>Journal of the American Statistical Association</a:t>
            </a:r>
            <a:r>
              <a:rPr lang="en-US" sz="1600" dirty="0"/>
              <a:t> 94 (448): 1147–60.</a:t>
            </a:r>
          </a:p>
          <a:p>
            <a:pPr marL="0" indent="0">
              <a:buNone/>
            </a:pPr>
            <a:r>
              <a:rPr lang="en-US" sz="1600" dirty="0"/>
              <a:t>Love, T E. 2002. “Displaying covariate balance after adjustment for selection bias.” Joint Statistical Meeting: Section on Health Policy Statistics.</a:t>
            </a:r>
          </a:p>
          <a:p>
            <a:pPr marL="0" indent="0">
              <a:buNone/>
            </a:pPr>
            <a:r>
              <a:rPr lang="en-US" sz="1600" dirty="0"/>
              <a:t>Lumley, Thomas. 2011. </a:t>
            </a:r>
            <a:r>
              <a:rPr lang="en-US" sz="1600" i="1" dirty="0"/>
              <a:t>Complex Surveys: A Guide to Analysis Using R</a:t>
            </a:r>
            <a:r>
              <a:rPr lang="en-US" sz="1600" dirty="0"/>
              <a:t>. Vol. 565. John Wiley &amp; Sons.</a:t>
            </a:r>
          </a:p>
          <a:p>
            <a:pPr marL="0" indent="0">
              <a:buNone/>
            </a:pPr>
            <a:r>
              <a:rPr lang="en-US" sz="1600" dirty="0"/>
              <a:t>Lunceford, Jared K, and Marie Davidian. 2004. “Stratification and weighting via the propensity score in estimation of causal treatment effects: a comparative study.” </a:t>
            </a:r>
            <a:r>
              <a:rPr lang="en-US" sz="1600" i="1" dirty="0"/>
              <a:t>Statistics in Medicine</a:t>
            </a:r>
            <a:r>
              <a:rPr lang="en-US" sz="1600" dirty="0"/>
              <a:t> 23 (19): 2937–60.</a:t>
            </a:r>
          </a:p>
          <a:p>
            <a:pPr marL="0" indent="0">
              <a:buNone/>
            </a:pPr>
            <a:r>
              <a:rPr lang="en-US" sz="1600" dirty="0"/>
              <a:t>Mao, </a:t>
            </a:r>
            <a:r>
              <a:rPr lang="en-US" sz="1600" dirty="0" err="1"/>
              <a:t>Huzhang</a:t>
            </a:r>
            <a:r>
              <a:rPr lang="en-US" sz="1600" dirty="0"/>
              <a:t>, and Liang Li. 2018. </a:t>
            </a:r>
            <a:r>
              <a:rPr lang="en-US" sz="1600" i="1" dirty="0"/>
              <a:t>PSW: Propensity Score Weighting Methods for Dichotomous Treatments</a:t>
            </a:r>
            <a:r>
              <a:rPr lang="en-US" sz="1600" dirty="0"/>
              <a:t>. </a:t>
            </a:r>
            <a:r>
              <a:rPr lang="en-US" sz="1600" dirty="0">
                <a:hlinkClick r:id="rId3"/>
              </a:rPr>
              <a:t>https://CRAN.R-project.org/package=PSW</a:t>
            </a:r>
            <a:r>
              <a:rPr lang="en-US" sz="1600" dirty="0"/>
              <a:t>.</a:t>
            </a:r>
          </a:p>
          <a:p>
            <a:pPr marL="0" indent="0">
              <a:buNone/>
            </a:pPr>
            <a:r>
              <a:rPr lang="en-US" sz="1600" dirty="0"/>
              <a:t>McCandless, Lawrence C, Paul Gustafson, and Adrian Levy. 2007. “Bayesian sensitivity analysis for unmeasured confounding in observational studies.” </a:t>
            </a:r>
            <a:r>
              <a:rPr lang="en-US" sz="1600" i="1" dirty="0"/>
              <a:t>Statistics in Medicine</a:t>
            </a:r>
            <a:r>
              <a:rPr lang="en-US" sz="1600" dirty="0"/>
              <a:t> 26 (11): 2331–47.</a:t>
            </a:r>
          </a:p>
          <a:p>
            <a:pPr marL="0" indent="0">
              <a:buNone/>
            </a:pPr>
            <a:r>
              <a:rPr lang="en-US" sz="1600" dirty="0"/>
              <a:t>McCandless, Lawrence C, Paul Gustafson, and Adrian R Levy. 2008. “A sensitivity analysis using information about measured confounders yielded improved uncertainty assessments for unmeasured confounding.” </a:t>
            </a:r>
            <a:r>
              <a:rPr lang="en-US" sz="1600" i="1" dirty="0"/>
              <a:t>Journal of Clinical Epidemiology</a:t>
            </a:r>
            <a:r>
              <a:rPr lang="en-US" sz="1600" dirty="0"/>
              <a:t> 61 (3): 247–55.</a:t>
            </a:r>
          </a:p>
          <a:p>
            <a:pPr marL="0" indent="0">
              <a:buNone/>
            </a:pPr>
            <a:endParaRPr lang="en-US" sz="1600" dirty="0"/>
          </a:p>
        </p:txBody>
      </p:sp>
    </p:spTree>
    <p:extLst>
      <p:ext uri="{BB962C8B-B14F-4D97-AF65-F5344CB8AC3E}">
        <p14:creationId xmlns:p14="http://schemas.microsoft.com/office/powerpoint/2010/main" val="234669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p:txBody>
      </p:sp>
      <p:sp>
        <p:nvSpPr>
          <p:cNvPr id="3" name="Rectangle 2">
            <a:extLst>
              <a:ext uri="{FF2B5EF4-FFF2-40B4-BE49-F238E27FC236}">
                <a16:creationId xmlns:a16="http://schemas.microsoft.com/office/drawing/2014/main" id="{29073A17-3706-724C-8B98-294778910F92}"/>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616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B93E-78A6-434F-B435-89A2F0B59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C9DFB4-BBEB-C448-ADBE-C4B3B426773F}"/>
              </a:ext>
            </a:extLst>
          </p:cNvPr>
          <p:cNvSpPr>
            <a:spLocks noGrp="1"/>
          </p:cNvSpPr>
          <p:nvPr>
            <p:ph idx="1"/>
          </p:nvPr>
        </p:nvSpPr>
        <p:spPr/>
        <p:txBody>
          <a:bodyPr>
            <a:noAutofit/>
          </a:bodyPr>
          <a:lstStyle/>
          <a:p>
            <a:pPr marL="0" indent="0">
              <a:buNone/>
            </a:pPr>
            <a:r>
              <a:rPr lang="en-US" sz="1600" dirty="0" err="1"/>
              <a:t>Neugebauer</a:t>
            </a:r>
            <a:r>
              <a:rPr lang="en-US" sz="1600" dirty="0"/>
              <a:t>, </a:t>
            </a:r>
            <a:r>
              <a:rPr lang="en-US" sz="1600" dirty="0" err="1"/>
              <a:t>Romain</a:t>
            </a:r>
            <a:r>
              <a:rPr lang="en-US" sz="1600" dirty="0"/>
              <a:t>, and Mark van der </a:t>
            </a:r>
            <a:r>
              <a:rPr lang="en-US" sz="1600" dirty="0" err="1"/>
              <a:t>Laan</a:t>
            </a:r>
            <a:r>
              <a:rPr lang="en-US" sz="1600" dirty="0"/>
              <a:t>. 2005. “Why prefer double robust estimators in causal inference?” </a:t>
            </a:r>
            <a:r>
              <a:rPr lang="en-US" sz="1600" i="1" dirty="0"/>
              <a:t>Journal of Statistical Planning and Inference</a:t>
            </a:r>
            <a:r>
              <a:rPr lang="en-US" sz="1600" dirty="0"/>
              <a:t> 129 (1-2): 405–26.</a:t>
            </a:r>
          </a:p>
          <a:p>
            <a:pPr marL="0" indent="0">
              <a:buNone/>
            </a:pPr>
            <a:r>
              <a:rPr lang="en-US" sz="1600" dirty="0" err="1"/>
              <a:t>Neyman</a:t>
            </a:r>
            <a:r>
              <a:rPr lang="en-US" sz="1600" dirty="0"/>
              <a:t>, Jersey. 1923. “Sur les applications de la </a:t>
            </a:r>
            <a:r>
              <a:rPr lang="en-US" sz="1600" dirty="0" err="1"/>
              <a:t>théorie</a:t>
            </a:r>
            <a:r>
              <a:rPr lang="en-US" sz="1600" dirty="0"/>
              <a:t> des </a:t>
            </a:r>
            <a:r>
              <a:rPr lang="en-US" sz="1600" dirty="0" err="1"/>
              <a:t>probabilités</a:t>
            </a:r>
            <a:r>
              <a:rPr lang="en-US" sz="1600" dirty="0"/>
              <a:t> aux experiences </a:t>
            </a:r>
            <a:r>
              <a:rPr lang="en-US" sz="1600" dirty="0" err="1"/>
              <a:t>agricoles</a:t>
            </a:r>
            <a:r>
              <a:rPr lang="en-US" sz="1600" dirty="0"/>
              <a:t>: </a:t>
            </a:r>
            <a:r>
              <a:rPr lang="en-US" sz="1600" dirty="0" err="1"/>
              <a:t>Essai</a:t>
            </a:r>
            <a:r>
              <a:rPr lang="en-US" sz="1600" dirty="0"/>
              <a:t> des </a:t>
            </a:r>
            <a:r>
              <a:rPr lang="en-US" sz="1600" dirty="0" err="1"/>
              <a:t>principes</a:t>
            </a:r>
            <a:r>
              <a:rPr lang="en-US" sz="1600" dirty="0"/>
              <a:t>.” </a:t>
            </a:r>
            <a:r>
              <a:rPr lang="en-US" sz="1600" i="1" dirty="0" err="1"/>
              <a:t>Roczniki</a:t>
            </a:r>
            <a:r>
              <a:rPr lang="en-US" sz="1600" i="1" dirty="0"/>
              <a:t> </a:t>
            </a:r>
            <a:r>
              <a:rPr lang="en-US" sz="1600" i="1" dirty="0" err="1"/>
              <a:t>Nauk</a:t>
            </a:r>
            <a:r>
              <a:rPr lang="en-US" sz="1600" i="1" dirty="0"/>
              <a:t> </a:t>
            </a:r>
            <a:r>
              <a:rPr lang="en-US" sz="1600" i="1" dirty="0" err="1"/>
              <a:t>Rolniczych</a:t>
            </a:r>
            <a:r>
              <a:rPr lang="en-US" sz="1600" dirty="0"/>
              <a:t> 10: 1–51.</a:t>
            </a:r>
          </a:p>
          <a:p>
            <a:pPr marL="0" indent="0">
              <a:buNone/>
            </a:pPr>
            <a:r>
              <a:rPr lang="en-US" sz="1600" dirty="0"/>
              <a:t>R Core Team. 2017. </a:t>
            </a:r>
            <a:r>
              <a:rPr lang="en-US" sz="1600" i="1" dirty="0"/>
              <a:t>R: A Language and Environment for Statistical Computing</a:t>
            </a:r>
            <a:r>
              <a:rPr lang="en-US" sz="1600" dirty="0"/>
              <a:t>. Vienna, Austria: R Foundation for Statistical Computing. </a:t>
            </a:r>
            <a:r>
              <a:rPr lang="en-US" sz="1600" dirty="0">
                <a:hlinkClick r:id="rId3"/>
              </a:rPr>
              <a:t>https://www.R-project.org/</a:t>
            </a:r>
            <a:r>
              <a:rPr lang="en-US" sz="1600" dirty="0"/>
              <a:t>.</a:t>
            </a:r>
          </a:p>
          <a:p>
            <a:pPr marL="0" indent="0">
              <a:buNone/>
            </a:pPr>
            <a:r>
              <a:rPr lang="en-US" sz="1600" dirty="0"/>
              <a:t>Robins, James M. 2000. “Robust estimation in sequentially ignorable missing data and causal inference models.” In </a:t>
            </a:r>
            <a:r>
              <a:rPr lang="en-US" sz="1600" i="1" dirty="0"/>
              <a:t>Proceedings of the American Statistical Association</a:t>
            </a:r>
            <a:r>
              <a:rPr lang="en-US" sz="1600" dirty="0"/>
              <a:t>, 6–10.</a:t>
            </a:r>
          </a:p>
          <a:p>
            <a:pPr marL="0" indent="0">
              <a:buNone/>
            </a:pPr>
            <a:r>
              <a:rPr lang="en-US" sz="1600" dirty="0"/>
              <a:t>Robins, James M, Andrea </a:t>
            </a:r>
            <a:r>
              <a:rPr lang="en-US" sz="1600" dirty="0" err="1"/>
              <a:t>Rotnitzky</a:t>
            </a:r>
            <a:r>
              <a:rPr lang="en-US" sz="1600" dirty="0"/>
              <a:t>, and Mark van der </a:t>
            </a:r>
            <a:r>
              <a:rPr lang="en-US" sz="1600" dirty="0" err="1"/>
              <a:t>Laan</a:t>
            </a:r>
            <a:r>
              <a:rPr lang="en-US" sz="1600" dirty="0"/>
              <a:t>. 2000. “On Profile Likelihood: Comment.” </a:t>
            </a:r>
            <a:r>
              <a:rPr lang="en-US" sz="1600" i="1" dirty="0"/>
              <a:t>Journal of the American Statistical Association</a:t>
            </a:r>
            <a:r>
              <a:rPr lang="en-US" sz="1600" dirty="0"/>
              <a:t> 95 (450): 477.</a:t>
            </a:r>
          </a:p>
          <a:p>
            <a:pPr marL="0" indent="0">
              <a:buNone/>
            </a:pPr>
            <a:r>
              <a:rPr lang="en-US" sz="1600" dirty="0"/>
              <a:t>Robins, James M, Andrea </a:t>
            </a:r>
            <a:r>
              <a:rPr lang="en-US" sz="1600" dirty="0" err="1"/>
              <a:t>Rotnitzky</a:t>
            </a:r>
            <a:r>
              <a:rPr lang="en-US" sz="1600" dirty="0"/>
              <a:t>, and Daniel O </a:t>
            </a:r>
            <a:r>
              <a:rPr lang="en-US" sz="1600" dirty="0" err="1"/>
              <a:t>Scharfstein</a:t>
            </a:r>
            <a:r>
              <a:rPr lang="en-US" sz="1600" dirty="0"/>
              <a:t>. 2000. “Sensitivity Analysis for Selection bias and unmeasured Confounding in missing Data and Causal inference models.” In </a:t>
            </a:r>
            <a:r>
              <a:rPr lang="en-US" sz="1600" i="1" dirty="0"/>
              <a:t>Statistical Models in Epidemiology, the Environment, and Clinical Trials</a:t>
            </a:r>
            <a:r>
              <a:rPr lang="en-US" sz="1600" dirty="0"/>
              <a:t>, 1–94. New York, NY: Springer New York.</a:t>
            </a:r>
          </a:p>
          <a:p>
            <a:pPr marL="0" indent="0">
              <a:buNone/>
            </a:pPr>
            <a:r>
              <a:rPr lang="en-US" sz="1600" dirty="0"/>
              <a:t>Robins, James M, Andrea </a:t>
            </a:r>
            <a:r>
              <a:rPr lang="en-US" sz="1600" dirty="0" err="1"/>
              <a:t>Rotnitzky</a:t>
            </a:r>
            <a:r>
              <a:rPr lang="en-US" sz="1600" dirty="0"/>
              <a:t>, and Lue Ping Zhao. 2012. “Estimation of Regression Coefficients When Some </a:t>
            </a:r>
            <a:r>
              <a:rPr lang="en-US" sz="1600" dirty="0" err="1"/>
              <a:t>Regressors</a:t>
            </a:r>
            <a:r>
              <a:rPr lang="en-US" sz="1600" dirty="0"/>
              <a:t> are not Always Observed.” </a:t>
            </a:r>
            <a:r>
              <a:rPr lang="en-US" sz="1600" i="1" dirty="0"/>
              <a:t>Journal of the American Statistical Association</a:t>
            </a:r>
            <a:r>
              <a:rPr lang="en-US" sz="1600" dirty="0"/>
              <a:t> 89 (427): 846–66.</a:t>
            </a:r>
          </a:p>
          <a:p>
            <a:pPr marL="0" indent="0">
              <a:buNone/>
            </a:pPr>
            <a:endParaRPr lang="en-US" sz="1600" dirty="0"/>
          </a:p>
        </p:txBody>
      </p:sp>
    </p:spTree>
    <p:extLst>
      <p:ext uri="{BB962C8B-B14F-4D97-AF65-F5344CB8AC3E}">
        <p14:creationId xmlns:p14="http://schemas.microsoft.com/office/powerpoint/2010/main" val="308113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AE9-08DE-9046-907A-CFD3CE2DBFD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a:normAutofit fontScale="62500" lnSpcReduction="20000"/>
          </a:bodyPr>
          <a:lstStyle/>
          <a:p>
            <a:pPr marL="0" indent="0">
              <a:buNone/>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a:buNone/>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a:buNone/>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a:buNone/>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a:buNone/>
            </a:pPr>
            <a:r>
              <a:rPr lang="en-US" dirty="0"/>
              <a:t>Rubin, Donald B. 1974. “Estimating causal effects of treatments in randomized and nonrandomized studies.” </a:t>
            </a:r>
            <a:r>
              <a:rPr lang="en-US" i="1" dirty="0"/>
              <a:t>Journal of Educational Psychology</a:t>
            </a:r>
            <a:r>
              <a:rPr lang="en-US" dirty="0"/>
              <a:t> 66 (5): 688.</a:t>
            </a:r>
          </a:p>
          <a:p>
            <a:pPr marL="0" indent="0">
              <a:buNone/>
            </a:pPr>
            <a:endParaRPr lang="en-US" dirty="0"/>
          </a:p>
        </p:txBody>
      </p:sp>
    </p:spTree>
    <p:extLst>
      <p:ext uri="{BB962C8B-B14F-4D97-AF65-F5344CB8AC3E}">
        <p14:creationId xmlns:p14="http://schemas.microsoft.com/office/powerpoint/2010/main" val="200502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365-085E-7E49-B53A-7CCFD87E7D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98FF73-432D-BA4E-AD0A-F49E1F08B1E6}"/>
              </a:ext>
            </a:extLst>
          </p:cNvPr>
          <p:cNvSpPr>
            <a:spLocks noGrp="1"/>
          </p:cNvSpPr>
          <p:nvPr>
            <p:ph idx="1"/>
          </p:nvPr>
        </p:nvSpPr>
        <p:spPr/>
        <p:txBody>
          <a:bodyPr>
            <a:noAutofit/>
          </a:bodyPr>
          <a:lstStyle/>
          <a:p>
            <a:pPr marL="0" indent="0">
              <a:buNone/>
            </a:pPr>
            <a:r>
              <a:rPr lang="en-US" sz="1600" dirty="0"/>
              <a:t>———. 2001. “Using Propensity Scores to Help Design Observational Studies: Application to the Tobacco Litigation.” </a:t>
            </a:r>
            <a:r>
              <a:rPr lang="en-US" sz="1600" i="1" dirty="0"/>
              <a:t>Health Services and Outcomes Research Methodology</a:t>
            </a:r>
            <a:r>
              <a:rPr lang="en-US" sz="1600" dirty="0"/>
              <a:t> 2 (3-4): 169–88.</a:t>
            </a:r>
          </a:p>
          <a:p>
            <a:pPr marL="0" indent="0">
              <a:buNone/>
            </a:pPr>
            <a:r>
              <a:rPr lang="en-US" sz="1600" dirty="0"/>
              <a:t>Samuels, Lauren Ruth. 2017. “Aspects of Causal Inference within the Evenly </a:t>
            </a:r>
            <a:r>
              <a:rPr lang="en-US" sz="1600" dirty="0" err="1"/>
              <a:t>Matchable</a:t>
            </a:r>
            <a:r>
              <a:rPr lang="en-US" sz="1600" dirty="0"/>
              <a:t> Population: The Average Treatment Effect on the Evenly </a:t>
            </a:r>
            <a:r>
              <a:rPr lang="en-US" sz="1600" dirty="0" err="1"/>
              <a:t>Matchable</a:t>
            </a:r>
            <a:r>
              <a:rPr lang="en-US" sz="1600" dirty="0"/>
              <a:t> Units, Visually Guided Cohort Selection, and Bagged One-to-One Matching.” PhD thesis, Vanderbilt University.</a:t>
            </a:r>
          </a:p>
          <a:p>
            <a:pPr marL="0" indent="0">
              <a:buNone/>
            </a:pPr>
            <a:r>
              <a:rPr lang="en-US" sz="1600" dirty="0" err="1"/>
              <a:t>Scharfstein</a:t>
            </a:r>
            <a:r>
              <a:rPr lang="en-US" sz="1600" dirty="0"/>
              <a:t>, Daniel O, Andrea </a:t>
            </a:r>
            <a:r>
              <a:rPr lang="en-US" sz="1600" dirty="0" err="1"/>
              <a:t>Rotnitzky</a:t>
            </a:r>
            <a:r>
              <a:rPr lang="en-US" sz="1600" dirty="0"/>
              <a:t>, and James M Robins. 1999. “Adjusting for </a:t>
            </a:r>
            <a:r>
              <a:rPr lang="en-US" sz="1600" dirty="0" err="1"/>
              <a:t>Nonignorable</a:t>
            </a:r>
            <a:r>
              <a:rPr lang="en-US" sz="1600" dirty="0"/>
              <a:t> Drop-Out Using Semiparametric Nonresponse Models.” </a:t>
            </a:r>
            <a:r>
              <a:rPr lang="en-US" sz="1600" i="1" dirty="0"/>
              <a:t>Journal of the American Statistical Association</a:t>
            </a:r>
            <a:r>
              <a:rPr lang="en-US" sz="1600" dirty="0"/>
              <a:t> 94 (448): 1096.</a:t>
            </a:r>
          </a:p>
          <a:p>
            <a:pPr marL="0" indent="0">
              <a:buNone/>
            </a:pPr>
            <a:r>
              <a:rPr lang="en-US" sz="1600" dirty="0" err="1"/>
              <a:t>Schlesselman</a:t>
            </a:r>
            <a:r>
              <a:rPr lang="en-US" sz="1600" dirty="0"/>
              <a:t>, J J. 1978. “Assessing effects of confounding variables.” </a:t>
            </a:r>
            <a:r>
              <a:rPr lang="en-US" sz="1600" i="1" dirty="0"/>
              <a:t>American Journal of Epidemiology</a:t>
            </a:r>
            <a:r>
              <a:rPr lang="en-US" sz="1600" dirty="0"/>
              <a:t> 108 (1): 3–8.</a:t>
            </a:r>
          </a:p>
          <a:p>
            <a:pPr marL="0" indent="0">
              <a:buNone/>
            </a:pPr>
            <a:r>
              <a:rPr lang="en-US" sz="1600" dirty="0" err="1"/>
              <a:t>Schneeweiss</a:t>
            </a:r>
            <a:r>
              <a:rPr lang="en-US" sz="1600" dirty="0"/>
              <a:t>, Sebastian. 2006. “Sensitivity analysis and external adjustment for unmeasured confounders in epidemiologic database studies of therapeutics.” </a:t>
            </a:r>
            <a:r>
              <a:rPr lang="en-US" sz="1600" i="1" dirty="0" err="1"/>
              <a:t>Pharmacoepidemiology</a:t>
            </a:r>
            <a:r>
              <a:rPr lang="en-US" sz="1600" i="1" dirty="0"/>
              <a:t> and Drug Safety</a:t>
            </a:r>
            <a:r>
              <a:rPr lang="en-US" sz="1600" dirty="0"/>
              <a:t> 15 (5): 291–303.</a:t>
            </a:r>
          </a:p>
          <a:p>
            <a:pPr marL="0" indent="0">
              <a:buNone/>
            </a:pPr>
            <a:r>
              <a:rPr lang="en-US" sz="1600" dirty="0"/>
              <a:t>Snow, Greg. 2013. </a:t>
            </a:r>
            <a:r>
              <a:rPr lang="en-US" sz="1600" i="1" dirty="0" err="1"/>
              <a:t>ObsSens</a:t>
            </a:r>
            <a:r>
              <a:rPr lang="en-US" sz="1600" i="1" dirty="0"/>
              <a:t>: Sensitivity Analysis for Observational Studies.</a:t>
            </a:r>
            <a:r>
              <a:rPr lang="en-US" sz="1600" dirty="0"/>
              <a:t> </a:t>
            </a:r>
            <a:r>
              <a:rPr lang="en-US" sz="1600" dirty="0">
                <a:hlinkClick r:id="rId3"/>
              </a:rPr>
              <a:t>https://CRAN.R-project.org/package=obsSens</a:t>
            </a:r>
            <a:r>
              <a:rPr lang="en-US" sz="1600" dirty="0"/>
              <a:t>.</a:t>
            </a:r>
          </a:p>
          <a:p>
            <a:pPr marL="0" indent="0">
              <a:buNone/>
            </a:pPr>
            <a:r>
              <a:rPr lang="en-US" sz="1600" dirty="0"/>
              <a:t>Stuart, Elizabeth A, Brian K Lee, and Finbarr P </a:t>
            </a:r>
            <a:r>
              <a:rPr lang="en-US" sz="1600" dirty="0" err="1"/>
              <a:t>Leacy</a:t>
            </a:r>
            <a:r>
              <a:rPr lang="en-US" sz="1600" dirty="0"/>
              <a:t>. 2013. “Prognostic </a:t>
            </a:r>
            <a:r>
              <a:rPr lang="en-US" sz="1600" dirty="0" err="1"/>
              <a:t>scorebased</a:t>
            </a:r>
            <a:r>
              <a:rPr lang="en-US" sz="1600" dirty="0"/>
              <a:t> balance measures can be a useful diagnostic for propensity score methods in comparative effectiveness research.” </a:t>
            </a:r>
            <a:r>
              <a:rPr lang="en-US" sz="1600" i="1" dirty="0"/>
              <a:t>Journal of Clinical Epidemiology</a:t>
            </a:r>
            <a:r>
              <a:rPr lang="en-US" sz="1600" dirty="0"/>
              <a:t> 66 (8): S84–S90.e1.</a:t>
            </a:r>
          </a:p>
          <a:p>
            <a:pPr marL="0" indent="0">
              <a:buNone/>
            </a:pPr>
            <a:endParaRPr lang="en-US" sz="1600" dirty="0"/>
          </a:p>
        </p:txBody>
      </p:sp>
    </p:spTree>
    <p:extLst>
      <p:ext uri="{BB962C8B-B14F-4D97-AF65-F5344CB8AC3E}">
        <p14:creationId xmlns:p14="http://schemas.microsoft.com/office/powerpoint/2010/main" val="2809303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45C-3986-0540-84C4-537FCEED9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a:normAutofit fontScale="55000" lnSpcReduction="20000"/>
          </a:bodyPr>
          <a:lstStyle/>
          <a:p>
            <a:pPr marL="0" indent="0">
              <a:buNone/>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a:buNone/>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a:buNone/>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a:buNone/>
            </a:pPr>
            <a:r>
              <a:rPr lang="en-US" dirty="0" err="1"/>
              <a:t>VanderWeele</a:t>
            </a:r>
            <a:r>
              <a:rPr lang="en-US" dirty="0"/>
              <a:t>, Tyler J. 2008a. “Sensitivity analysis: distributional assumptions and confounding assumptions.” </a:t>
            </a:r>
            <a:r>
              <a:rPr lang="en-US" i="1" dirty="0"/>
              <a:t>Biometrics</a:t>
            </a:r>
            <a:r>
              <a:rPr lang="en-US" dirty="0"/>
              <a:t>.</a:t>
            </a:r>
          </a:p>
          <a:p>
            <a:pPr marL="0" indent="0">
              <a:buNone/>
            </a:pPr>
            <a:r>
              <a:rPr lang="en-US" dirty="0"/>
              <a:t>———. 2008b. “The Sign of the Bias of Unmeasured Confounding.” </a:t>
            </a:r>
            <a:r>
              <a:rPr lang="en-US" i="1" dirty="0"/>
              <a:t>Biometrics</a:t>
            </a:r>
            <a:r>
              <a:rPr lang="en-US" dirty="0"/>
              <a:t> 64 (3): 702–6.</a:t>
            </a:r>
          </a:p>
          <a:p>
            <a:pPr marL="0" indent="0">
              <a:buNone/>
            </a:pPr>
            <a:r>
              <a:rPr lang="en-US" dirty="0"/>
              <a:t>———. 2013. “Unmeasured confounding and hazard scales: sensitivity analysis for total, direct, and indirect effects.” </a:t>
            </a:r>
            <a:r>
              <a:rPr lang="en-US" i="1" dirty="0"/>
              <a:t>European Journal of Epidemiology</a:t>
            </a:r>
            <a:r>
              <a:rPr lang="en-US" dirty="0"/>
              <a:t> 28 (2): 113–17.</a:t>
            </a:r>
          </a:p>
          <a:p>
            <a:pPr marL="0" indent="0">
              <a:buNone/>
            </a:pPr>
            <a:endParaRPr lang="en-US" dirty="0"/>
          </a:p>
        </p:txBody>
      </p:sp>
    </p:spTree>
    <p:extLst>
      <p:ext uri="{BB962C8B-B14F-4D97-AF65-F5344CB8AC3E}">
        <p14:creationId xmlns:p14="http://schemas.microsoft.com/office/powerpoint/2010/main" val="3273279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F537-37EB-9946-B6AA-80CEE559C1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a:normAutofit fontScale="55000" lnSpcReduction="20000"/>
          </a:bodyPr>
          <a:lstStyle/>
          <a:p>
            <a:pPr marL="0" indent="0">
              <a:buNone/>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a:buNone/>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a:buNone/>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a:buNone/>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a:buNone/>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a:buNone/>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a:buNone/>
            </a:pPr>
            <a:r>
              <a:rPr lang="en-US" dirty="0"/>
              <a:t>———. 2006. “Object-Oriented Computation of Sandwich Estimators.” </a:t>
            </a:r>
            <a:r>
              <a:rPr lang="en-US" i="1" dirty="0"/>
              <a:t>Journal of Statistical Software</a:t>
            </a:r>
            <a:r>
              <a:rPr lang="en-US" dirty="0"/>
              <a:t> 16 (9).</a:t>
            </a:r>
          </a:p>
          <a:p>
            <a:pPr marL="0" indent="0">
              <a:buNone/>
            </a:pPr>
            <a:endParaRPr lang="en-US" dirty="0"/>
          </a:p>
        </p:txBody>
      </p:sp>
    </p:spTree>
    <p:extLst>
      <p:ext uri="{BB962C8B-B14F-4D97-AF65-F5344CB8AC3E}">
        <p14:creationId xmlns:p14="http://schemas.microsoft.com/office/powerpoint/2010/main" val="24352438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52650"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e>
                          </m:nary>
                        </m:den>
                      </m:f>
                    </m:oMath>
                  </m:oMathPara>
                </a14:m>
                <a:endParaRPr lang="en-US" sz="28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i="1" smtClean="0">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smtClean="0">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76380"/>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54428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xmlns="">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a:t>
            </a:r>
            <a:r>
              <a:rPr lang="en-US" sz="4000" b="1" dirty="0">
                <a:solidFill>
                  <a:schemeClr val="accent1"/>
                </a:solidFill>
              </a:rPr>
              <a:t>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16231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5" name="Title 4"/>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95967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26569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577352822"/>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724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i="1" dirty="0">
                <a:solidFill>
                  <a:schemeClr val="accent1"/>
                </a:solidFill>
                <a:latin typeface="Franklin Gothic Heavy" charset="0"/>
                <a:ea typeface="Franklin Gothic Heavy" charset="0"/>
                <a:cs typeface="Franklin Gothic Heavy" charset="0"/>
              </a:rPr>
              <a:t>propensity scores</a:t>
            </a: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52008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97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491702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313688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6" name="Group 35"/>
          <p:cNvGrpSpPr/>
          <p:nvPr/>
        </p:nvGrpSpPr>
        <p:grpSpPr>
          <a:xfrm>
            <a:off x="6515806" y="3600303"/>
            <a:ext cx="586767" cy="1309512"/>
            <a:chOff x="4886854" y="2700228"/>
            <a:chExt cx="440075" cy="982134"/>
          </a:xfrm>
        </p:grpSpPr>
        <p:grpSp>
          <p:nvGrpSpPr>
            <p:cNvPr id="19" name="Group 18"/>
            <p:cNvGrpSpPr/>
            <p:nvPr/>
          </p:nvGrpSpPr>
          <p:grpSpPr>
            <a:xfrm>
              <a:off x="4970918" y="2700228"/>
              <a:ext cx="274320" cy="982134"/>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98" name="TextBox 29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4" name="Group 43"/>
          <p:cNvGrpSpPr/>
          <p:nvPr/>
        </p:nvGrpSpPr>
        <p:grpSpPr>
          <a:xfrm>
            <a:off x="9473764" y="1776025"/>
            <a:ext cx="592275" cy="1309512"/>
            <a:chOff x="7105323" y="1332018"/>
            <a:chExt cx="444206" cy="982134"/>
          </a:xfrm>
        </p:grpSpPr>
        <p:grpSp>
          <p:nvGrpSpPr>
            <p:cNvPr id="245" name="Group 244"/>
            <p:cNvGrpSpPr/>
            <p:nvPr/>
          </p:nvGrpSpPr>
          <p:grpSpPr>
            <a:xfrm>
              <a:off x="7175129" y="1332018"/>
              <a:ext cx="374400" cy="982134"/>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0" name="TextBox 29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6" name="Group 45"/>
          <p:cNvGrpSpPr/>
          <p:nvPr/>
        </p:nvGrpSpPr>
        <p:grpSpPr>
          <a:xfrm>
            <a:off x="7369647" y="3323863"/>
            <a:ext cx="586767" cy="1309512"/>
            <a:chOff x="5527235" y="2492898"/>
            <a:chExt cx="440075" cy="982134"/>
          </a:xfrm>
        </p:grpSpPr>
        <p:grpSp>
          <p:nvGrpSpPr>
            <p:cNvPr id="73" name="Group 72"/>
            <p:cNvGrpSpPr/>
            <p:nvPr/>
          </p:nvGrpSpPr>
          <p:grpSpPr>
            <a:xfrm>
              <a:off x="5600427" y="2492898"/>
              <a:ext cx="274320" cy="982134"/>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3" name="Group 42"/>
          <p:cNvGrpSpPr/>
          <p:nvPr/>
        </p:nvGrpSpPr>
        <p:grpSpPr>
          <a:xfrm>
            <a:off x="7034221" y="1833464"/>
            <a:ext cx="586767" cy="1368312"/>
            <a:chOff x="5275665" y="1375098"/>
            <a:chExt cx="440075" cy="1026234"/>
          </a:xfrm>
        </p:grpSpPr>
        <p:grpSp>
          <p:nvGrpSpPr>
            <p:cNvPr id="252" name="Group 251"/>
            <p:cNvGrpSpPr/>
            <p:nvPr/>
          </p:nvGrpSpPr>
          <p:grpSpPr>
            <a:xfrm>
              <a:off x="5305142" y="1375098"/>
              <a:ext cx="353568" cy="1026234"/>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5" name="TextBox 304"/>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 name="Group 2"/>
          <p:cNvGrpSpPr/>
          <p:nvPr/>
        </p:nvGrpSpPr>
        <p:grpSpPr>
          <a:xfrm>
            <a:off x="8820639" y="2159939"/>
            <a:ext cx="612155" cy="1309512"/>
            <a:chOff x="6615479" y="1619954"/>
            <a:chExt cx="459116" cy="982134"/>
          </a:xfrm>
        </p:grpSpPr>
        <p:grpSp>
          <p:nvGrpSpPr>
            <p:cNvPr id="309" name="Group 308"/>
            <p:cNvGrpSpPr/>
            <p:nvPr/>
          </p:nvGrpSpPr>
          <p:grpSpPr>
            <a:xfrm>
              <a:off x="6695345" y="1619954"/>
              <a:ext cx="274320" cy="982134"/>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6743548" y="1744236"/>
              <a:ext cx="183764" cy="105236"/>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45" name="Group 44"/>
          <p:cNvGrpSpPr/>
          <p:nvPr/>
        </p:nvGrpSpPr>
        <p:grpSpPr>
          <a:xfrm>
            <a:off x="8164768" y="3052717"/>
            <a:ext cx="572593" cy="1309512"/>
            <a:chOff x="6123576" y="2289538"/>
            <a:chExt cx="429445" cy="982134"/>
          </a:xfrm>
        </p:grpSpPr>
        <p:grpSp>
          <p:nvGrpSpPr>
            <p:cNvPr id="37" name="Group 36"/>
            <p:cNvGrpSpPr/>
            <p:nvPr/>
          </p:nvGrpSpPr>
          <p:grpSpPr>
            <a:xfrm>
              <a:off x="6187190" y="2289538"/>
              <a:ext cx="274320" cy="982134"/>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36" name="Lightning Bolt 235"/>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3" name="TextBox 302"/>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27" name="Oval 326"/>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59" name="Group 58"/>
          <p:cNvGrpSpPr/>
          <p:nvPr/>
        </p:nvGrpSpPr>
        <p:grpSpPr>
          <a:xfrm>
            <a:off x="9288696" y="3461267"/>
            <a:ext cx="613177" cy="1399714"/>
            <a:chOff x="6966521" y="2595951"/>
            <a:chExt cx="459883" cy="1049786"/>
          </a:xfrm>
        </p:grpSpPr>
        <p:grpSp>
          <p:nvGrpSpPr>
            <p:cNvPr id="30" name="Group 29"/>
            <p:cNvGrpSpPr/>
            <p:nvPr/>
          </p:nvGrpSpPr>
          <p:grpSpPr>
            <a:xfrm>
              <a:off x="6986329" y="2663603"/>
              <a:ext cx="440075" cy="982134"/>
              <a:chOff x="6986329" y="2663603"/>
              <a:chExt cx="440075" cy="982134"/>
            </a:xfrm>
          </p:grpSpPr>
          <p:grpSp>
            <p:nvGrpSpPr>
              <p:cNvPr id="189" name="Group 188"/>
              <p:cNvGrpSpPr/>
              <p:nvPr/>
            </p:nvGrpSpPr>
            <p:grpSpPr>
              <a:xfrm>
                <a:off x="7070554" y="2663603"/>
                <a:ext cx="274320" cy="982134"/>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2" name="TextBox 301"/>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p:cNvGrpSpPr/>
          <p:nvPr/>
        </p:nvGrpSpPr>
        <p:grpSpPr>
          <a:xfrm>
            <a:off x="8657961" y="4274416"/>
            <a:ext cx="586767" cy="1309512"/>
            <a:chOff x="6493470" y="3205812"/>
            <a:chExt cx="440075" cy="982134"/>
          </a:xfrm>
        </p:grpSpPr>
        <p:grpSp>
          <p:nvGrpSpPr>
            <p:cNvPr id="35" name="Group 34"/>
            <p:cNvGrpSpPr/>
            <p:nvPr/>
          </p:nvGrpSpPr>
          <p:grpSpPr>
            <a:xfrm>
              <a:off x="6493470" y="3205812"/>
              <a:ext cx="440075" cy="982134"/>
              <a:chOff x="6493470" y="3205812"/>
              <a:chExt cx="440075" cy="982134"/>
            </a:xfrm>
          </p:grpSpPr>
          <p:grpSp>
            <p:nvGrpSpPr>
              <p:cNvPr id="40" name="Group 39"/>
              <p:cNvGrpSpPr/>
              <p:nvPr/>
            </p:nvGrpSpPr>
            <p:grpSpPr>
              <a:xfrm>
                <a:off x="6552961" y="3205812"/>
                <a:ext cx="274320" cy="982134"/>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9" name="TextBox 298"/>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211" name="Picture 210"/>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3" name="Rounded Rectangle 212"/>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080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p:cNvGrpSpPr/>
          <p:nvPr/>
        </p:nvGrpSpPr>
        <p:grpSpPr>
          <a:xfrm>
            <a:off x="1248734" y="1194457"/>
            <a:ext cx="586767" cy="1309512"/>
            <a:chOff x="1986246" y="1325314"/>
            <a:chExt cx="440075" cy="982134"/>
          </a:xfrm>
        </p:grpSpPr>
        <p:grpSp>
          <p:nvGrpSpPr>
            <p:cNvPr id="170" name="Group 169"/>
            <p:cNvGrpSpPr/>
            <p:nvPr/>
          </p:nvGrpSpPr>
          <p:grpSpPr>
            <a:xfrm>
              <a:off x="2092152" y="1325314"/>
              <a:ext cx="274320" cy="982134"/>
              <a:chOff x="2092152" y="1325314"/>
              <a:chExt cx="274320" cy="982134"/>
            </a:xfrm>
          </p:grpSpPr>
          <p:grpSp>
            <p:nvGrpSpPr>
              <p:cNvPr id="172" name="Group 171"/>
              <p:cNvGrpSpPr/>
              <p:nvPr/>
            </p:nvGrpSpPr>
            <p:grpSpPr>
              <a:xfrm>
                <a:off x="2092152" y="1325314"/>
                <a:ext cx="274320" cy="982134"/>
                <a:chOff x="2692399" y="2184397"/>
                <a:chExt cx="274320" cy="982134"/>
              </a:xfrm>
            </p:grpSpPr>
            <p:sp>
              <p:nvSpPr>
                <p:cNvPr id="174" name="Oval 17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5" name="Rectangle 17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3" name="Heart 172"/>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1" name="TextBox 170"/>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176" name="Group 175"/>
          <p:cNvGrpSpPr/>
          <p:nvPr/>
        </p:nvGrpSpPr>
        <p:grpSpPr>
          <a:xfrm>
            <a:off x="2550589" y="1194457"/>
            <a:ext cx="642079" cy="1309512"/>
            <a:chOff x="2443590" y="1046266"/>
            <a:chExt cx="481559" cy="982134"/>
          </a:xfrm>
        </p:grpSpPr>
        <p:grpSp>
          <p:nvGrpSpPr>
            <p:cNvPr id="177" name="Group 176"/>
            <p:cNvGrpSpPr/>
            <p:nvPr/>
          </p:nvGrpSpPr>
          <p:grpSpPr>
            <a:xfrm>
              <a:off x="2443590" y="1046266"/>
              <a:ext cx="440075" cy="982134"/>
              <a:chOff x="2443590" y="1046266"/>
              <a:chExt cx="440075" cy="982134"/>
            </a:xfrm>
          </p:grpSpPr>
          <p:grpSp>
            <p:nvGrpSpPr>
              <p:cNvPr id="179" name="Group 178"/>
              <p:cNvGrpSpPr/>
              <p:nvPr/>
            </p:nvGrpSpPr>
            <p:grpSpPr>
              <a:xfrm>
                <a:off x="2538850" y="1046266"/>
                <a:ext cx="274320" cy="982134"/>
                <a:chOff x="2692399" y="2184397"/>
                <a:chExt cx="274320" cy="982134"/>
              </a:xfrm>
            </p:grpSpPr>
            <p:sp>
              <p:nvSpPr>
                <p:cNvPr id="181" name="Oval 1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2" name="Rectangle 1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0" name="TextBox 179"/>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178" name="Picture 177"/>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83" name="Group 182"/>
          <p:cNvGrpSpPr/>
          <p:nvPr/>
        </p:nvGrpSpPr>
        <p:grpSpPr>
          <a:xfrm>
            <a:off x="3801100" y="1019829"/>
            <a:ext cx="606810" cy="1484139"/>
            <a:chOff x="1046783" y="2062413"/>
            <a:chExt cx="455108" cy="1113104"/>
          </a:xfrm>
        </p:grpSpPr>
        <p:grpSp>
          <p:nvGrpSpPr>
            <p:cNvPr id="184" name="Group 183"/>
            <p:cNvGrpSpPr/>
            <p:nvPr/>
          </p:nvGrpSpPr>
          <p:grpSpPr>
            <a:xfrm>
              <a:off x="1072446" y="2193383"/>
              <a:ext cx="429445" cy="982134"/>
              <a:chOff x="1072446" y="2193383"/>
              <a:chExt cx="429445" cy="982134"/>
            </a:xfrm>
          </p:grpSpPr>
          <p:grpSp>
            <p:nvGrpSpPr>
              <p:cNvPr id="186" name="Group 185"/>
              <p:cNvGrpSpPr/>
              <p:nvPr/>
            </p:nvGrpSpPr>
            <p:grpSpPr>
              <a:xfrm>
                <a:off x="1152243" y="2193383"/>
                <a:ext cx="274320" cy="982134"/>
                <a:chOff x="2692399" y="2184397"/>
                <a:chExt cx="274320" cy="982134"/>
              </a:xfrm>
            </p:grpSpPr>
            <p:sp>
              <p:nvSpPr>
                <p:cNvPr id="188" name="Oval 1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2" name="Rectangle 19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7" name="TextBox 186"/>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185" name="Picture 18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193" name="Group 192"/>
          <p:cNvGrpSpPr/>
          <p:nvPr/>
        </p:nvGrpSpPr>
        <p:grpSpPr>
          <a:xfrm>
            <a:off x="5146328" y="1194458"/>
            <a:ext cx="621293" cy="1309512"/>
            <a:chOff x="2369299" y="2282762"/>
            <a:chExt cx="465970" cy="982134"/>
          </a:xfrm>
        </p:grpSpPr>
        <p:grpSp>
          <p:nvGrpSpPr>
            <p:cNvPr id="194" name="Group 193"/>
            <p:cNvGrpSpPr/>
            <p:nvPr/>
          </p:nvGrpSpPr>
          <p:grpSpPr>
            <a:xfrm>
              <a:off x="2460869" y="2282762"/>
              <a:ext cx="374400" cy="982134"/>
              <a:chOff x="587671" y="2548983"/>
              <a:chExt cx="374400" cy="982134"/>
            </a:xfrm>
          </p:grpSpPr>
          <p:grpSp>
            <p:nvGrpSpPr>
              <p:cNvPr id="196" name="Group 195"/>
              <p:cNvGrpSpPr/>
              <p:nvPr/>
            </p:nvGrpSpPr>
            <p:grpSpPr>
              <a:xfrm>
                <a:off x="587671" y="2548983"/>
                <a:ext cx="274320" cy="982134"/>
                <a:chOff x="2692399" y="2184397"/>
                <a:chExt cx="274320" cy="982134"/>
              </a:xfrm>
            </p:grpSpPr>
            <p:sp>
              <p:nvSpPr>
                <p:cNvPr id="200" name="Oval 19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1" name="Rectangle 20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197" name="Picture 19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9" name="Rounded Rectangle 19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95" name="TextBox 1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202" name="Group 201"/>
          <p:cNvGrpSpPr/>
          <p:nvPr/>
        </p:nvGrpSpPr>
        <p:grpSpPr>
          <a:xfrm>
            <a:off x="6443706" y="1135656"/>
            <a:ext cx="586767" cy="1368312"/>
            <a:chOff x="1351526" y="1571676"/>
            <a:chExt cx="440075" cy="1026234"/>
          </a:xfrm>
        </p:grpSpPr>
        <p:grpSp>
          <p:nvGrpSpPr>
            <p:cNvPr id="203" name="Group 202"/>
            <p:cNvGrpSpPr/>
            <p:nvPr/>
          </p:nvGrpSpPr>
          <p:grpSpPr>
            <a:xfrm>
              <a:off x="1414123" y="1571676"/>
              <a:ext cx="353568" cy="1026234"/>
              <a:chOff x="1414123" y="1571676"/>
              <a:chExt cx="353568" cy="1026234"/>
            </a:xfrm>
          </p:grpSpPr>
          <p:grpSp>
            <p:nvGrpSpPr>
              <p:cNvPr id="206" name="Group 205"/>
              <p:cNvGrpSpPr/>
              <p:nvPr/>
            </p:nvGrpSpPr>
            <p:grpSpPr>
              <a:xfrm>
                <a:off x="1446433" y="1615776"/>
                <a:ext cx="274320" cy="982134"/>
                <a:chOff x="2692399" y="2184397"/>
                <a:chExt cx="274320" cy="982134"/>
              </a:xfrm>
            </p:grpSpPr>
            <p:sp>
              <p:nvSpPr>
                <p:cNvPr id="214" name="Oval 2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5" name="Rectangle 2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7" name="Teardrop 206"/>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8" name="Teardrop 207"/>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9" name="Rounded Rectangle 208"/>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0" name="Rounded Rectangle 209"/>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4" name="TextBox 203"/>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216" name="Group 215"/>
          <p:cNvGrpSpPr/>
          <p:nvPr/>
        </p:nvGrpSpPr>
        <p:grpSpPr>
          <a:xfrm>
            <a:off x="7760827" y="1194456"/>
            <a:ext cx="586767" cy="1309512"/>
            <a:chOff x="1735907" y="2460562"/>
            <a:chExt cx="440075" cy="982134"/>
          </a:xfrm>
        </p:grpSpPr>
        <p:grpSp>
          <p:nvGrpSpPr>
            <p:cNvPr id="217" name="Group 216"/>
            <p:cNvGrpSpPr/>
            <p:nvPr/>
          </p:nvGrpSpPr>
          <p:grpSpPr>
            <a:xfrm>
              <a:off x="1826164" y="2460562"/>
              <a:ext cx="274320" cy="982134"/>
              <a:chOff x="2368178" y="2124654"/>
              <a:chExt cx="274320" cy="982134"/>
            </a:xfrm>
          </p:grpSpPr>
          <p:grpSp>
            <p:nvGrpSpPr>
              <p:cNvPr id="219" name="Group 218"/>
              <p:cNvGrpSpPr/>
              <p:nvPr/>
            </p:nvGrpSpPr>
            <p:grpSpPr>
              <a:xfrm>
                <a:off x="2368178" y="2124654"/>
                <a:ext cx="274320" cy="982134"/>
                <a:chOff x="2692399" y="2184397"/>
                <a:chExt cx="274320" cy="982134"/>
              </a:xfrm>
            </p:grpSpPr>
            <p:sp>
              <p:nvSpPr>
                <p:cNvPr id="267" name="Oval 26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8" name="Rectangle 26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0" name="Group 219"/>
              <p:cNvGrpSpPr/>
              <p:nvPr/>
            </p:nvGrpSpPr>
            <p:grpSpPr>
              <a:xfrm>
                <a:off x="2368178" y="2240639"/>
                <a:ext cx="274320" cy="113533"/>
                <a:chOff x="1237102" y="1657048"/>
                <a:chExt cx="1598445" cy="433900"/>
              </a:xfrm>
            </p:grpSpPr>
            <p:grpSp>
              <p:nvGrpSpPr>
                <p:cNvPr id="221" name="Group 220"/>
                <p:cNvGrpSpPr/>
                <p:nvPr/>
              </p:nvGrpSpPr>
              <p:grpSpPr>
                <a:xfrm>
                  <a:off x="1517980" y="1688757"/>
                  <a:ext cx="1070783" cy="402191"/>
                  <a:chOff x="1517980" y="1688757"/>
                  <a:chExt cx="1070783" cy="402191"/>
                </a:xfrm>
              </p:grpSpPr>
              <p:sp>
                <p:nvSpPr>
                  <p:cNvPr id="261" name="Oval 26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2" name="Rectangle 26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3" name="Rectangle 26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64" name="Straight Connector 26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5" name="Straight Connector 26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6" name="Straight Connector 26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22" name="Straight Connector 221"/>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269" name="Group 268"/>
          <p:cNvGrpSpPr/>
          <p:nvPr/>
        </p:nvGrpSpPr>
        <p:grpSpPr>
          <a:xfrm>
            <a:off x="9011813" y="1194456"/>
            <a:ext cx="586767" cy="1309512"/>
            <a:chOff x="504793" y="2548983"/>
            <a:chExt cx="440075" cy="982134"/>
          </a:xfrm>
        </p:grpSpPr>
        <p:grpSp>
          <p:nvGrpSpPr>
            <p:cNvPr id="271" name="Group 270"/>
            <p:cNvGrpSpPr/>
            <p:nvPr/>
          </p:nvGrpSpPr>
          <p:grpSpPr>
            <a:xfrm>
              <a:off x="504793" y="2548983"/>
              <a:ext cx="440075" cy="982134"/>
              <a:chOff x="504793" y="2548983"/>
              <a:chExt cx="440075" cy="982134"/>
            </a:xfrm>
          </p:grpSpPr>
          <p:grpSp>
            <p:nvGrpSpPr>
              <p:cNvPr id="296" name="Group 295"/>
              <p:cNvGrpSpPr/>
              <p:nvPr/>
            </p:nvGrpSpPr>
            <p:grpSpPr>
              <a:xfrm>
                <a:off x="587671" y="2548983"/>
                <a:ext cx="274320" cy="982134"/>
                <a:chOff x="2692399" y="2184397"/>
                <a:chExt cx="274320" cy="982134"/>
              </a:xfrm>
            </p:grpSpPr>
            <p:sp>
              <p:nvSpPr>
                <p:cNvPr id="304" name="Oval 30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6" name="Rectangle 30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7" name="TextBox 296"/>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72" name="Picture 271"/>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07" name="Group 306"/>
          <p:cNvGrpSpPr/>
          <p:nvPr/>
        </p:nvGrpSpPr>
        <p:grpSpPr>
          <a:xfrm>
            <a:off x="10318273" y="1194456"/>
            <a:ext cx="619491" cy="1309512"/>
            <a:chOff x="574479" y="1141172"/>
            <a:chExt cx="464618" cy="982134"/>
          </a:xfrm>
        </p:grpSpPr>
        <p:grpSp>
          <p:nvGrpSpPr>
            <p:cNvPr id="324" name="Group 323"/>
            <p:cNvGrpSpPr/>
            <p:nvPr/>
          </p:nvGrpSpPr>
          <p:grpSpPr>
            <a:xfrm>
              <a:off x="659847" y="1141172"/>
              <a:ext cx="274320" cy="982134"/>
              <a:chOff x="2692399" y="2184397"/>
              <a:chExt cx="274320" cy="982134"/>
            </a:xfrm>
          </p:grpSpPr>
          <p:sp>
            <p:nvSpPr>
              <p:cNvPr id="340" name="Oval 33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1" name="Rectangle 34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25" name="Group 324"/>
            <p:cNvGrpSpPr/>
            <p:nvPr/>
          </p:nvGrpSpPr>
          <p:grpSpPr>
            <a:xfrm>
              <a:off x="708050" y="1265454"/>
              <a:ext cx="183764" cy="105236"/>
              <a:chOff x="1517980" y="1688757"/>
              <a:chExt cx="1070783" cy="402191"/>
            </a:xfrm>
          </p:grpSpPr>
          <p:sp>
            <p:nvSpPr>
              <p:cNvPr id="334" name="Oval 3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ectangle 3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6" name="Rectangle 3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37" name="Straight Connector 3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8" name="Straight Connector 3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9" name="Straight Connector 3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26" name="Straight Connector 325"/>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342" name="Group 341"/>
          <p:cNvGrpSpPr/>
          <p:nvPr/>
        </p:nvGrpSpPr>
        <p:grpSpPr>
          <a:xfrm>
            <a:off x="1303644" y="3170581"/>
            <a:ext cx="572593" cy="1309512"/>
            <a:chOff x="6123576" y="2289538"/>
            <a:chExt cx="429445" cy="982134"/>
          </a:xfrm>
        </p:grpSpPr>
        <p:grpSp>
          <p:nvGrpSpPr>
            <p:cNvPr id="343" name="Group 342"/>
            <p:cNvGrpSpPr/>
            <p:nvPr/>
          </p:nvGrpSpPr>
          <p:grpSpPr>
            <a:xfrm>
              <a:off x="6187190" y="2289538"/>
              <a:ext cx="274320" cy="982134"/>
              <a:chOff x="2692399" y="2184397"/>
              <a:chExt cx="274320" cy="982134"/>
            </a:xfrm>
            <a:solidFill>
              <a:schemeClr val="accent4"/>
            </a:solidFill>
          </p:grpSpPr>
          <p:sp>
            <p:nvSpPr>
              <p:cNvPr id="350" name="Oval 34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1" name="Rectangle 35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4" name="Lightning Bolt 343"/>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TextBox 346"/>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48" name="Oval 347"/>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9" name="Oval 348"/>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52" name="Group 351"/>
          <p:cNvGrpSpPr/>
          <p:nvPr/>
        </p:nvGrpSpPr>
        <p:grpSpPr>
          <a:xfrm>
            <a:off x="2602055" y="3170581"/>
            <a:ext cx="586767" cy="1309512"/>
            <a:chOff x="6493470" y="3205812"/>
            <a:chExt cx="440075" cy="982134"/>
          </a:xfrm>
        </p:grpSpPr>
        <p:grpSp>
          <p:nvGrpSpPr>
            <p:cNvPr id="353" name="Group 352"/>
            <p:cNvGrpSpPr/>
            <p:nvPr/>
          </p:nvGrpSpPr>
          <p:grpSpPr>
            <a:xfrm>
              <a:off x="6493470" y="3205812"/>
              <a:ext cx="440075" cy="982134"/>
              <a:chOff x="6493470" y="3205812"/>
              <a:chExt cx="440075" cy="982134"/>
            </a:xfrm>
          </p:grpSpPr>
          <p:grpSp>
            <p:nvGrpSpPr>
              <p:cNvPr id="357" name="Group 356"/>
              <p:cNvGrpSpPr/>
              <p:nvPr/>
            </p:nvGrpSpPr>
            <p:grpSpPr>
              <a:xfrm>
                <a:off x="6552961" y="3205812"/>
                <a:ext cx="274320" cy="982134"/>
                <a:chOff x="2692399" y="2184397"/>
                <a:chExt cx="274320" cy="982134"/>
              </a:xfrm>
              <a:solidFill>
                <a:schemeClr val="accent4"/>
              </a:solidFill>
            </p:grpSpPr>
            <p:sp>
              <p:nvSpPr>
                <p:cNvPr id="359" name="Oval 35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0" name="Rectangle 35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8" name="TextBox 357"/>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54" name="Picture 353"/>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6" name="Rounded Rectangle 355"/>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1" name="Group 360"/>
          <p:cNvGrpSpPr/>
          <p:nvPr/>
        </p:nvGrpSpPr>
        <p:grpSpPr>
          <a:xfrm>
            <a:off x="3793105" y="3080378"/>
            <a:ext cx="613177" cy="1399714"/>
            <a:chOff x="6966521" y="2595951"/>
            <a:chExt cx="459883" cy="1049786"/>
          </a:xfrm>
        </p:grpSpPr>
        <p:grpSp>
          <p:nvGrpSpPr>
            <p:cNvPr id="362" name="Group 361"/>
            <p:cNvGrpSpPr/>
            <p:nvPr/>
          </p:nvGrpSpPr>
          <p:grpSpPr>
            <a:xfrm>
              <a:off x="6986329" y="2663603"/>
              <a:ext cx="440075" cy="982134"/>
              <a:chOff x="6986329" y="2663603"/>
              <a:chExt cx="440075" cy="982134"/>
            </a:xfrm>
          </p:grpSpPr>
          <p:grpSp>
            <p:nvGrpSpPr>
              <p:cNvPr id="364" name="Group 363"/>
              <p:cNvGrpSpPr/>
              <p:nvPr/>
            </p:nvGrpSpPr>
            <p:grpSpPr>
              <a:xfrm>
                <a:off x="7070554" y="2663603"/>
                <a:ext cx="274320" cy="982134"/>
                <a:chOff x="2692399" y="2184397"/>
                <a:chExt cx="274320" cy="982134"/>
              </a:xfrm>
              <a:solidFill>
                <a:schemeClr val="accent4"/>
              </a:solidFill>
            </p:grpSpPr>
            <p:sp>
              <p:nvSpPr>
                <p:cNvPr id="366" name="Oval 36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7" name="Rectangle 36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65" name="TextBox 364"/>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368" name="Group 367"/>
          <p:cNvGrpSpPr/>
          <p:nvPr/>
        </p:nvGrpSpPr>
        <p:grpSpPr>
          <a:xfrm>
            <a:off x="5131249" y="3170582"/>
            <a:ext cx="592275" cy="1309512"/>
            <a:chOff x="7105323" y="1332018"/>
            <a:chExt cx="444206" cy="982134"/>
          </a:xfrm>
        </p:grpSpPr>
        <p:grpSp>
          <p:nvGrpSpPr>
            <p:cNvPr id="369" name="Group 368"/>
            <p:cNvGrpSpPr/>
            <p:nvPr/>
          </p:nvGrpSpPr>
          <p:grpSpPr>
            <a:xfrm>
              <a:off x="7175129" y="1332018"/>
              <a:ext cx="374400" cy="982134"/>
              <a:chOff x="587671" y="2548983"/>
              <a:chExt cx="374400" cy="982134"/>
            </a:xfrm>
          </p:grpSpPr>
          <p:grpSp>
            <p:nvGrpSpPr>
              <p:cNvPr id="371" name="Group 370"/>
              <p:cNvGrpSpPr/>
              <p:nvPr/>
            </p:nvGrpSpPr>
            <p:grpSpPr>
              <a:xfrm>
                <a:off x="587671" y="2548983"/>
                <a:ext cx="274320" cy="982134"/>
                <a:chOff x="2692399" y="2184397"/>
                <a:chExt cx="274320" cy="982134"/>
              </a:xfrm>
            </p:grpSpPr>
            <p:sp>
              <p:nvSpPr>
                <p:cNvPr id="375" name="Oval 37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6" name="Rectangle 37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72" name="Picture 371"/>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4" name="Rounded Rectangle 373"/>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0" name="TextBox 36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77" name="Group 376"/>
          <p:cNvGrpSpPr/>
          <p:nvPr/>
        </p:nvGrpSpPr>
        <p:grpSpPr>
          <a:xfrm>
            <a:off x="6474763" y="3111781"/>
            <a:ext cx="586767" cy="1368312"/>
            <a:chOff x="5275665" y="1375098"/>
            <a:chExt cx="440075" cy="1026234"/>
          </a:xfrm>
        </p:grpSpPr>
        <p:grpSp>
          <p:nvGrpSpPr>
            <p:cNvPr id="378" name="Group 377"/>
            <p:cNvGrpSpPr/>
            <p:nvPr/>
          </p:nvGrpSpPr>
          <p:grpSpPr>
            <a:xfrm>
              <a:off x="5305142" y="1375098"/>
              <a:ext cx="353568" cy="1026234"/>
              <a:chOff x="1414123" y="1571676"/>
              <a:chExt cx="353568" cy="1026234"/>
            </a:xfrm>
          </p:grpSpPr>
          <p:grpSp>
            <p:nvGrpSpPr>
              <p:cNvPr id="380" name="Group 379"/>
              <p:cNvGrpSpPr/>
              <p:nvPr/>
            </p:nvGrpSpPr>
            <p:grpSpPr>
              <a:xfrm>
                <a:off x="1446433" y="1615776"/>
                <a:ext cx="274320" cy="982134"/>
                <a:chOff x="2692399" y="2184397"/>
                <a:chExt cx="274320" cy="982134"/>
              </a:xfrm>
            </p:grpSpPr>
            <p:sp>
              <p:nvSpPr>
                <p:cNvPr id="385" name="Oval 38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6" name="Rectangle 38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1" name="Teardrop 380"/>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Teardrop 381"/>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3" name="Rounded Rectangle 382"/>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4" name="Rounded Rectangle 383"/>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9" name="TextBox 378"/>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87" name="Group 386"/>
          <p:cNvGrpSpPr/>
          <p:nvPr/>
        </p:nvGrpSpPr>
        <p:grpSpPr>
          <a:xfrm>
            <a:off x="7755749" y="3170580"/>
            <a:ext cx="586767" cy="1309512"/>
            <a:chOff x="5527235" y="2492898"/>
            <a:chExt cx="440075" cy="982134"/>
          </a:xfrm>
        </p:grpSpPr>
        <p:grpSp>
          <p:nvGrpSpPr>
            <p:cNvPr id="388" name="Group 387"/>
            <p:cNvGrpSpPr/>
            <p:nvPr/>
          </p:nvGrpSpPr>
          <p:grpSpPr>
            <a:xfrm>
              <a:off x="5600427" y="2492898"/>
              <a:ext cx="274320" cy="982134"/>
              <a:chOff x="2368178" y="2124654"/>
              <a:chExt cx="274320" cy="982134"/>
            </a:xfrm>
          </p:grpSpPr>
          <p:grpSp>
            <p:nvGrpSpPr>
              <p:cNvPr id="390" name="Group 389"/>
              <p:cNvGrpSpPr/>
              <p:nvPr/>
            </p:nvGrpSpPr>
            <p:grpSpPr>
              <a:xfrm>
                <a:off x="2368178" y="2124654"/>
                <a:ext cx="274320" cy="982134"/>
                <a:chOff x="2692399" y="2184397"/>
                <a:chExt cx="274320" cy="982134"/>
              </a:xfrm>
            </p:grpSpPr>
            <p:sp>
              <p:nvSpPr>
                <p:cNvPr id="403" name="Oval 40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4" name="Rectangle 40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91" name="Group 390"/>
              <p:cNvGrpSpPr/>
              <p:nvPr/>
            </p:nvGrpSpPr>
            <p:grpSpPr>
              <a:xfrm>
                <a:off x="2368178" y="2240639"/>
                <a:ext cx="274320" cy="113533"/>
                <a:chOff x="1237102" y="1657048"/>
                <a:chExt cx="1598445" cy="433900"/>
              </a:xfrm>
            </p:grpSpPr>
            <p:grpSp>
              <p:nvGrpSpPr>
                <p:cNvPr id="392" name="Group 391"/>
                <p:cNvGrpSpPr/>
                <p:nvPr/>
              </p:nvGrpSpPr>
              <p:grpSpPr>
                <a:xfrm>
                  <a:off x="1517980" y="1688757"/>
                  <a:ext cx="1070783" cy="402191"/>
                  <a:chOff x="1517980" y="1688757"/>
                  <a:chExt cx="1070783" cy="402191"/>
                </a:xfrm>
              </p:grpSpPr>
              <p:sp>
                <p:nvSpPr>
                  <p:cNvPr id="397" name="Oval 39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8" name="Rectangle 39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00" name="Straight Connector 39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1" name="Straight Connector 40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2" name="Straight Connector 40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93" name="Straight Connector 39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05" name="Group 404"/>
          <p:cNvGrpSpPr/>
          <p:nvPr/>
        </p:nvGrpSpPr>
        <p:grpSpPr>
          <a:xfrm>
            <a:off x="8993615" y="3170580"/>
            <a:ext cx="586767" cy="1309512"/>
            <a:chOff x="4886854" y="2700228"/>
            <a:chExt cx="440075" cy="982134"/>
          </a:xfrm>
        </p:grpSpPr>
        <p:grpSp>
          <p:nvGrpSpPr>
            <p:cNvPr id="406" name="Group 405"/>
            <p:cNvGrpSpPr/>
            <p:nvPr/>
          </p:nvGrpSpPr>
          <p:grpSpPr>
            <a:xfrm>
              <a:off x="4970918" y="2700228"/>
              <a:ext cx="274320" cy="982134"/>
              <a:chOff x="2692399" y="2184397"/>
              <a:chExt cx="274320" cy="982134"/>
            </a:xfrm>
            <a:solidFill>
              <a:schemeClr val="accent4"/>
            </a:solidFill>
          </p:grpSpPr>
          <p:sp>
            <p:nvSpPr>
              <p:cNvPr id="409" name="Oval 40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0" name="Rectangle 40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7" name="Chord 406"/>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8" name="TextBox 40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11" name="Group 410"/>
          <p:cNvGrpSpPr/>
          <p:nvPr/>
        </p:nvGrpSpPr>
        <p:grpSpPr>
          <a:xfrm>
            <a:off x="10297357" y="3170581"/>
            <a:ext cx="612155" cy="1309512"/>
            <a:chOff x="6615479" y="1619954"/>
            <a:chExt cx="459116" cy="982134"/>
          </a:xfrm>
        </p:grpSpPr>
        <p:grpSp>
          <p:nvGrpSpPr>
            <p:cNvPr id="412" name="Group 411"/>
            <p:cNvGrpSpPr/>
            <p:nvPr/>
          </p:nvGrpSpPr>
          <p:grpSpPr>
            <a:xfrm>
              <a:off x="6695345" y="1619954"/>
              <a:ext cx="274320" cy="982134"/>
              <a:chOff x="2692399" y="2184397"/>
              <a:chExt cx="274320" cy="982134"/>
            </a:xfrm>
          </p:grpSpPr>
          <p:sp>
            <p:nvSpPr>
              <p:cNvPr id="426" name="Oval 42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7" name="Rectangle 42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3" name="Group 412"/>
            <p:cNvGrpSpPr/>
            <p:nvPr/>
          </p:nvGrpSpPr>
          <p:grpSpPr>
            <a:xfrm>
              <a:off x="6743548" y="1744236"/>
              <a:ext cx="183764" cy="105236"/>
              <a:chOff x="1517980" y="1688757"/>
              <a:chExt cx="1070783" cy="402191"/>
            </a:xfrm>
          </p:grpSpPr>
          <p:sp>
            <p:nvSpPr>
              <p:cNvPr id="420" name="Oval 419"/>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1" name="Rectangle 420"/>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2" name="Rectangle 421"/>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23" name="Straight Connector 422"/>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4" name="Straight Connector 423"/>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5" name="Straight Connector 424"/>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414" name="Straight Connector 413"/>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cxnSp>
        <p:nvCxnSpPr>
          <p:cNvPr id="25" name="Straight Connector 24"/>
          <p:cNvCxnSpPr/>
          <p:nvPr/>
        </p:nvCxnSpPr>
        <p:spPr bwMode="auto">
          <a:xfrm>
            <a:off x="157134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p:cNvCxnSpPr/>
          <p:nvPr/>
        </p:nvCxnSpPr>
        <p:spPr bwMode="auto">
          <a:xfrm>
            <a:off x="2863336"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p:cNvCxnSpPr/>
          <p:nvPr/>
        </p:nvCxnSpPr>
        <p:spPr bwMode="auto">
          <a:xfrm>
            <a:off x="4103765"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p:cNvCxnSpPr/>
          <p:nvPr/>
        </p:nvCxnSpPr>
        <p:spPr bwMode="auto">
          <a:xfrm>
            <a:off x="5420040"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p:cNvCxnSpPr/>
          <p:nvPr/>
        </p:nvCxnSpPr>
        <p:spPr bwMode="auto">
          <a:xfrm>
            <a:off x="672565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p:cNvCxnSpPr/>
          <p:nvPr/>
        </p:nvCxnSpPr>
        <p:spPr bwMode="auto">
          <a:xfrm>
            <a:off x="805164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p:cNvCxnSpPr/>
          <p:nvPr/>
        </p:nvCxnSpPr>
        <p:spPr bwMode="auto">
          <a:xfrm>
            <a:off x="930346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p:cNvCxnSpPr/>
          <p:nvPr/>
        </p:nvCxnSpPr>
        <p:spPr bwMode="auto">
          <a:xfrm>
            <a:off x="10603691"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p:cNvPicPr>
            <a:picLocks noChangeAspect="1"/>
          </p:cNvPicPr>
          <p:nvPr/>
        </p:nvPicPr>
        <p:blipFill>
          <a:blip r:embed="rId7">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91" name="Title 4">
            <a:extLst>
              <a:ext uri="{FF2B5EF4-FFF2-40B4-BE49-F238E27FC236}">
                <a16:creationId xmlns:a16="http://schemas.microsoft.com/office/drawing/2014/main" id="{7E40F3D4-2C14-7B43-BAF6-5E9103FA815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991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472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213317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91447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B8B3F7-9161-7446-A2DE-B694407229EC}"/>
                  </a:ext>
                </a:extLst>
              </p:cNvPr>
              <p:cNvSpPr txBox="1"/>
              <p:nvPr/>
            </p:nvSpPr>
            <p:spPr>
              <a:xfrm>
                <a:off x="3241866" y="4356659"/>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249772570"/>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5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r>
              <a:rPr lang="en-US" i="1" dirty="0">
                <a:solidFill>
                  <a:schemeClr val="accent1"/>
                </a:solidFill>
                <a:latin typeface="Franklin Gothic Heavy" charset="0"/>
                <a:ea typeface="Franklin Gothic Heavy" charset="0"/>
                <a:cs typeface="Franklin Gothic Heavy" charset="0"/>
              </a:rPr>
              <a:t>weighting</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95064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29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Method</a:t>
            </a:r>
          </a:p>
        </p:txBody>
      </p:sp>
    </p:spTree>
    <p:extLst>
      <p:ext uri="{BB962C8B-B14F-4D97-AF65-F5344CB8AC3E}">
        <p14:creationId xmlns:p14="http://schemas.microsoft.com/office/powerpoint/2010/main" val="1375492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165845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4421605" y="3094121"/>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7287126"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4718384"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335881" y="568125"/>
            <a:ext cx="4177964"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Background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2149642" y="4246899"/>
            <a:ext cx="4692316"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Method</a:t>
            </a:r>
          </a:p>
        </p:txBody>
      </p:sp>
      <p:sp>
        <p:nvSpPr>
          <p:cNvPr id="16" name="TextBox 15">
            <a:extLst>
              <a:ext uri="{FF2B5EF4-FFF2-40B4-BE49-F238E27FC236}">
                <a16:creationId xmlns:a16="http://schemas.microsoft.com/office/drawing/2014/main" id="{EE70F4D6-B5FD-8943-8A87-A0D4B05CC813}"/>
              </a:ext>
            </a:extLst>
          </p:cNvPr>
          <p:cNvSpPr txBox="1"/>
          <p:nvPr/>
        </p:nvSpPr>
        <p:spPr>
          <a:xfrm>
            <a:off x="6841958" y="1409476"/>
            <a:ext cx="5763291"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Sensitivity Analysis</a:t>
            </a:r>
          </a:p>
        </p:txBody>
      </p:sp>
      <p:cxnSp>
        <p:nvCxnSpPr>
          <p:cNvPr id="18" name="Straight Connector 17">
            <a:extLst>
              <a:ext uri="{FF2B5EF4-FFF2-40B4-BE49-F238E27FC236}">
                <a16:creationId xmlns:a16="http://schemas.microsoft.com/office/drawing/2014/main" id="{C0017D50-EF0C-1B4B-9866-3E9B47786C6C}"/>
              </a:ext>
            </a:extLst>
          </p:cNvPr>
          <p:cNvCxnSpPr>
            <a:cxnSpLocks/>
          </p:cNvCxnSpPr>
          <p:nvPr/>
        </p:nvCxnSpPr>
        <p:spPr>
          <a:xfrm>
            <a:off x="335881" y="2419350"/>
            <a:ext cx="6096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a:cxnSpLocks/>
          </p:cNvCxnSpPr>
          <p:nvPr/>
        </p:nvCxnSpPr>
        <p:spPr>
          <a:xfrm>
            <a:off x="6841958" y="2419350"/>
            <a:ext cx="516656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2149642" y="428370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8E8AAC-D64C-0447-8CC2-CFCF379AAD5A}"/>
              </a:ext>
            </a:extLst>
          </p:cNvPr>
          <p:cNvSpPr/>
          <p:nvPr/>
        </p:nvSpPr>
        <p:spPr>
          <a:xfrm>
            <a:off x="335881" y="1219623"/>
            <a:ext cx="6096000" cy="923330"/>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dirty="0">
                <a:solidFill>
                  <a:schemeClr val="bg1"/>
                </a:solidFill>
                <a:latin typeface="Franklin Gothic Heavy" charset="0"/>
                <a:ea typeface="Franklin Gothic Heavy" charset="0"/>
                <a:cs typeface="Franklin Gothic Heavy" charset="0"/>
              </a:rPr>
              <a:t>How do we incorporate the propensity scores?</a:t>
            </a:r>
          </a:p>
        </p:txBody>
      </p:sp>
      <p:sp>
        <p:nvSpPr>
          <p:cNvPr id="9" name="Rectangle 8">
            <a:extLst>
              <a:ext uri="{FF2B5EF4-FFF2-40B4-BE49-F238E27FC236}">
                <a16:creationId xmlns:a16="http://schemas.microsoft.com/office/drawing/2014/main" id="{8DABF3FF-76AB-6842-A359-1AE13445E1FE}"/>
              </a:ext>
            </a:extLst>
          </p:cNvPr>
          <p:cNvSpPr/>
          <p:nvPr/>
        </p:nvSpPr>
        <p:spPr>
          <a:xfrm>
            <a:off x="2149642" y="4836150"/>
            <a:ext cx="4102213" cy="646331"/>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How do we calculate these weights?</a:t>
            </a:r>
          </a:p>
          <a:p>
            <a:r>
              <a:rPr lang="en-US" dirty="0">
                <a:solidFill>
                  <a:schemeClr val="bg1"/>
                </a:solidFill>
                <a:latin typeface="Franklin Gothic Heavy" charset="0"/>
                <a:ea typeface="Franklin Gothic Heavy" charset="0"/>
                <a:cs typeface="Franklin Gothic Heavy" charset="0"/>
              </a:rPr>
              <a:t>Which weights should we choose?</a:t>
            </a:r>
          </a:p>
        </p:txBody>
      </p:sp>
      <p:sp>
        <p:nvSpPr>
          <p:cNvPr id="21" name="Oval 20">
            <a:extLst>
              <a:ext uri="{FF2B5EF4-FFF2-40B4-BE49-F238E27FC236}">
                <a16:creationId xmlns:a16="http://schemas.microsoft.com/office/drawing/2014/main" id="{7A3D496A-8B09-A045-8A7A-8587786DB8AE}"/>
              </a:ext>
            </a:extLst>
          </p:cNvPr>
          <p:cNvSpPr/>
          <p:nvPr/>
        </p:nvSpPr>
        <p:spPr>
          <a:xfrm>
            <a:off x="10152646" y="3068616"/>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E7B73D3-5904-7540-881D-E43FBF64584D}"/>
              </a:ext>
            </a:extLst>
          </p:cNvPr>
          <p:cNvCxnSpPr/>
          <p:nvPr/>
        </p:nvCxnSpPr>
        <p:spPr>
          <a:xfrm flipV="1">
            <a:off x="7583905"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773CE14-7637-1044-B818-2C9B2DC7E4AF}"/>
              </a:ext>
            </a:extLst>
          </p:cNvPr>
          <p:cNvSpPr/>
          <p:nvPr/>
        </p:nvSpPr>
        <p:spPr>
          <a:xfrm>
            <a:off x="6431881" y="4851877"/>
            <a:ext cx="6096000" cy="646331"/>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estimate the treatment effect?</a:t>
            </a:r>
          </a:p>
          <a:p>
            <a:r>
              <a:rPr lang="en-US" dirty="0">
                <a:solidFill>
                  <a:schemeClr val="bg1"/>
                </a:solidFill>
                <a:latin typeface="Franklin Gothic Heavy" charset="0"/>
                <a:ea typeface="Franklin Gothic Heavy" charset="0"/>
                <a:cs typeface="Franklin Gothic Heavy" charset="0"/>
              </a:rPr>
              <a:t>How do we estimate the variability?</a:t>
            </a:r>
          </a:p>
        </p:txBody>
      </p:sp>
      <p:sp>
        <p:nvSpPr>
          <p:cNvPr id="23" name="TextBox 22">
            <a:extLst>
              <a:ext uri="{FF2B5EF4-FFF2-40B4-BE49-F238E27FC236}">
                <a16:creationId xmlns:a16="http://schemas.microsoft.com/office/drawing/2014/main" id="{41C8CD5F-5E80-254A-83C8-E730F0193A45}"/>
              </a:ext>
            </a:extLst>
          </p:cNvPr>
          <p:cNvSpPr txBox="1"/>
          <p:nvPr/>
        </p:nvSpPr>
        <p:spPr>
          <a:xfrm>
            <a:off x="6431881" y="4283700"/>
            <a:ext cx="5576637"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Estimation</a:t>
            </a:r>
          </a:p>
        </p:txBody>
      </p:sp>
      <p:cxnSp>
        <p:nvCxnSpPr>
          <p:cNvPr id="24" name="Straight Connector 23">
            <a:extLst>
              <a:ext uri="{FF2B5EF4-FFF2-40B4-BE49-F238E27FC236}">
                <a16:creationId xmlns:a16="http://schemas.microsoft.com/office/drawing/2014/main" id="{DE3FF798-02ED-7B48-8054-5C76269509B2}"/>
              </a:ext>
            </a:extLst>
          </p:cNvPr>
          <p:cNvCxnSpPr>
            <a:cxnSpLocks/>
          </p:cNvCxnSpPr>
          <p:nvPr/>
        </p:nvCxnSpPr>
        <p:spPr>
          <a:xfrm>
            <a:off x="6513094" y="4283700"/>
            <a:ext cx="5018506"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DC3A199-AD64-3C4E-A79A-E3B57FD8AAE4}"/>
              </a:ext>
            </a:extLst>
          </p:cNvPr>
          <p:cNvSpPr/>
          <p:nvPr/>
        </p:nvSpPr>
        <p:spPr>
          <a:xfrm>
            <a:off x="6841958" y="1976325"/>
            <a:ext cx="4323812" cy="369332"/>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What if our assumptions are violated?</a:t>
            </a:r>
          </a:p>
        </p:txBody>
      </p:sp>
    </p:spTree>
    <p:extLst>
      <p:ext uri="{BB962C8B-B14F-4D97-AF65-F5344CB8AC3E}">
        <p14:creationId xmlns:p14="http://schemas.microsoft.com/office/powerpoint/2010/main" val="269045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4400051" cy="126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4400051" cy="1260473"/>
              </a:xfrm>
              <a:prstGeom prst="rect">
                <a:avLst/>
              </a:prstGeom>
              <a:blipFill>
                <a:blip r:embed="rId4"/>
                <a:stretch>
                  <a:fillRect l="-862" t="-9091" r="-287" b="-20202"/>
                </a:stretch>
              </a:blipFill>
            </p:spPr>
            <p:txBody>
              <a:bodyPr/>
              <a:lstStyle/>
              <a:p>
                <a:r>
                  <a:rPr lang="en-US">
                    <a:noFill/>
                  </a:rPr>
                  <a:t> </a:t>
                </a:r>
              </a:p>
            </p:txBody>
          </p:sp>
        </mc:Fallback>
      </mc:AlternateContent>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6538713"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m:t>
                          </m:r>
                        </m:num>
                        <m:den>
                          <m:r>
                            <a:rPr lang="en-US" sz="4000" b="0" i="1" smtClean="0">
                              <a:solidFill>
                                <a:schemeClr val="accent6"/>
                              </a:solidFill>
                              <a:latin typeface="Cambria Math" panose="02040503050406030204" pitchFamily="18" charset="0"/>
                            </a:rPr>
                            <m:t>0.9934</m:t>
                          </m:r>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6538713" cy="1156470"/>
              </a:xfrm>
              <a:prstGeom prst="rect">
                <a:avLst/>
              </a:prstGeom>
              <a:blipFill>
                <a:blip r:embed="rId4"/>
                <a:stretch>
                  <a:fillRect l="-388" t="-2198" r="-1357" b="-30769"/>
                </a:stretch>
              </a:blipFill>
            </p:spPr>
            <p:txBody>
              <a:bodyPr/>
              <a:lstStyle/>
              <a:p>
                <a:r>
                  <a:rPr lang="en-US">
                    <a:noFill/>
                  </a:rPr>
                  <a:t> </a:t>
                </a:r>
              </a:p>
            </p:txBody>
          </p:sp>
        </mc:Fallback>
      </mc:AlternateContent>
    </p:spTree>
    <p:extLst>
      <p:ext uri="{BB962C8B-B14F-4D97-AF65-F5344CB8AC3E}">
        <p14:creationId xmlns:p14="http://schemas.microsoft.com/office/powerpoint/2010/main" val="3681856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3396058"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3396058" cy="1156470"/>
              </a:xfrm>
              <a:prstGeom prst="rect">
                <a:avLst/>
              </a:prstGeom>
              <a:blipFill>
                <a:blip r:embed="rId4"/>
                <a:stretch>
                  <a:fillRect l="-1115" t="-2198" r="-2974" b="-15385"/>
                </a:stretch>
              </a:blipFill>
            </p:spPr>
            <p:txBody>
              <a:bodyPr/>
              <a:lstStyle/>
              <a:p>
                <a:r>
                  <a:rPr lang="en-US">
                    <a:noFill/>
                  </a:rPr>
                  <a:t> </a:t>
                </a:r>
              </a:p>
            </p:txBody>
          </p:sp>
        </mc:Fallback>
      </mc:AlternateContent>
    </p:spTree>
    <p:extLst>
      <p:ext uri="{BB962C8B-B14F-4D97-AF65-F5344CB8AC3E}">
        <p14:creationId xmlns:p14="http://schemas.microsoft.com/office/powerpoint/2010/main" val="1221851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396781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044493"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 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e>
                          </m:d>
                        </m:num>
                        <m:den>
                          <m:sSub>
                            <m:sSubPr>
                              <m:ctrlPr>
                                <a:rPr lang="en-US" sz="4000" b="0" i="1" smtClean="0">
                                  <a:solidFill>
                                    <a:schemeClr val="accent6"/>
                                  </a:solidFill>
                                  <a:latin typeface="Cambria Math" panose="02040503050406030204" pitchFamily="18" charset="0"/>
                                </a:rPr>
                              </m:ctrlPr>
                            </m:sSubPr>
                            <m:e>
                              <m:sSub>
                                <m:sSubPr>
                                  <m:ctrlPr>
                                    <a:rPr lang="en-US" sz="4000" i="1">
                                      <a:solidFill>
                                        <a:schemeClr val="accent6"/>
                                      </a:solidFill>
                                      <a:latin typeface="Cambria Math" panose="02040503050406030204" pitchFamily="18" charset="0"/>
                                    </a:rPr>
                                  </m:ctrlPr>
                                </m:sSubPr>
                                <m:e>
                                  <m:r>
                                    <a:rPr lang="en-US" sz="4000" i="1">
                                      <a:solidFill>
                                        <a:schemeClr val="accent6"/>
                                      </a:solidFill>
                                      <a:latin typeface="Cambria Math" panose="02040503050406030204" pitchFamily="18" charset="0"/>
                                    </a:rPr>
                                    <m:t>𝑒</m:t>
                                  </m:r>
                                </m:e>
                                <m:sub>
                                  <m:r>
                                    <a:rPr lang="en-US" sz="4000" i="1">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044493" cy="1305037"/>
              </a:xfrm>
              <a:prstGeom prst="rect">
                <a:avLst/>
              </a:prstGeom>
              <a:blipFill>
                <a:blip r:embed="rId4"/>
                <a:stretch>
                  <a:fillRect l="-360" r="-1978" b="-18269"/>
                </a:stretch>
              </a:blipFill>
            </p:spPr>
            <p:txBody>
              <a:bodyPr/>
              <a:lstStyle/>
              <a:p>
                <a:r>
                  <a:rPr lang="en-US">
                    <a:noFill/>
                  </a:rPr>
                  <a:t> </a:t>
                </a:r>
              </a:p>
            </p:txBody>
          </p:sp>
        </mc:Fallback>
      </mc:AlternateContent>
    </p:spTree>
    <p:extLst>
      <p:ext uri="{BB962C8B-B14F-4D97-AF65-F5344CB8AC3E}">
        <p14:creationId xmlns:p14="http://schemas.microsoft.com/office/powerpoint/2010/main" val="30144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586692"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 1−</m:t>
                              </m:r>
                              <m:r>
                                <a:rPr lang="en-US" sz="4000" b="0" i="1" smtClean="0">
                                  <a:solidFill>
                                    <a:schemeClr val="accent6"/>
                                  </a:solidFill>
                                  <a:latin typeface="Cambria Math" panose="02040503050406030204" pitchFamily="18" charset="0"/>
                                </a:rPr>
                                <m:t>0.9934</m:t>
                              </m:r>
                            </m:e>
                          </m:d>
                        </m:num>
                        <m:den>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)(1−</m:t>
                          </m:r>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586692" cy="1305037"/>
              </a:xfrm>
              <a:prstGeom prst="rect">
                <a:avLst/>
              </a:prstGeom>
              <a:blipFill>
                <a:blip r:embed="rId4"/>
                <a:stretch>
                  <a:fillRect r="-669" b="-18269"/>
                </a:stretch>
              </a:blipFill>
            </p:spPr>
            <p:txBody>
              <a:bodyPr/>
              <a:lstStyle/>
              <a:p>
                <a:r>
                  <a:rPr lang="en-US">
                    <a:noFill/>
                  </a:rPr>
                  <a:t> </a:t>
                </a:r>
              </a:p>
            </p:txBody>
          </p:sp>
        </mc:Fallback>
      </mc:AlternateContent>
    </p:spTree>
    <p:extLst>
      <p:ext uri="{BB962C8B-B14F-4D97-AF65-F5344CB8AC3E}">
        <p14:creationId xmlns:p14="http://schemas.microsoft.com/office/powerpoint/2010/main" val="1527708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3481979"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0.0066</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3481979" cy="1156470"/>
              </a:xfrm>
              <a:prstGeom prst="rect">
                <a:avLst/>
              </a:prstGeom>
              <a:blipFill>
                <a:blip r:embed="rId4"/>
                <a:stretch>
                  <a:fillRect l="-1091" t="-1087" r="-2909" b="-15217"/>
                </a:stretch>
              </a:blipFill>
            </p:spPr>
            <p:txBody>
              <a:bodyPr/>
              <a:lstStyle/>
              <a:p>
                <a:r>
                  <a:rPr lang="en-US">
                    <a:noFill/>
                  </a:rPr>
                  <a:t> </a:t>
                </a:r>
              </a:p>
            </p:txBody>
          </p:sp>
        </mc:Fallback>
      </mc:AlternateContent>
    </p:spTree>
    <p:extLst>
      <p:ext uri="{BB962C8B-B14F-4D97-AF65-F5344CB8AC3E}">
        <p14:creationId xmlns:p14="http://schemas.microsoft.com/office/powerpoint/2010/main" val="3702363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409547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598197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3645405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91733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45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
        <p:nvSpPr>
          <p:cNvPr id="2" name="Rectangle 1">
            <a:extLst>
              <a:ext uri="{FF2B5EF4-FFF2-40B4-BE49-F238E27FC236}">
                <a16:creationId xmlns:a16="http://schemas.microsoft.com/office/drawing/2014/main" id="{7DA6835A-2A93-C14B-8CFE-AB6D253BC788}"/>
              </a:ext>
            </a:extLst>
          </p:cNvPr>
          <p:cNvSpPr/>
          <p:nvPr/>
        </p:nvSpPr>
        <p:spPr>
          <a:xfrm rot="21203061">
            <a:off x="3530395" y="3209491"/>
            <a:ext cx="4701435" cy="233010"/>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393" y="3413219"/>
            <a:ext cx="5343426" cy="28767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86" y="3634648"/>
            <a:ext cx="5341649" cy="25776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6550" y="3960547"/>
            <a:ext cx="3663755" cy="259101"/>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1488" y="3626355"/>
            <a:ext cx="1752898" cy="248064"/>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044" y="4086771"/>
            <a:ext cx="5232137" cy="223103"/>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9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p:txBody>
      </p:sp>
      <p:grpSp>
        <p:nvGrpSpPr>
          <p:cNvPr id="7" name="Group 6">
            <a:extLst>
              <a:ext uri="{FF2B5EF4-FFF2-40B4-BE49-F238E27FC236}">
                <a16:creationId xmlns:a16="http://schemas.microsoft.com/office/drawing/2014/main" id="{DFE10709-C3C5-4C42-945C-B02A606143FD}"/>
              </a:ext>
            </a:extLst>
          </p:cNvPr>
          <p:cNvGrpSpPr/>
          <p:nvPr/>
        </p:nvGrpSpPr>
        <p:grpSpPr>
          <a:xfrm>
            <a:off x="2256502" y="1690688"/>
            <a:ext cx="7644385" cy="4486275"/>
            <a:chOff x="896112" y="118872"/>
            <a:chExt cx="10405872" cy="6098679"/>
          </a:xfrm>
        </p:grpSpPr>
        <p:pic>
          <p:nvPicPr>
            <p:cNvPr id="4" name="Picture 3">
              <a:extLst>
                <a:ext uri="{FF2B5EF4-FFF2-40B4-BE49-F238E27FC236}">
                  <a16:creationId xmlns:a16="http://schemas.microsoft.com/office/drawing/2014/main" id="{B5D83166-6402-BD40-9BB4-202AACA97244}"/>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D7F06485-555C-FC4C-9B43-3B509D6D0999}"/>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89F3B3-3691-FC43-9280-63904D8E844D}"/>
                </a:ext>
              </a:extLst>
            </p:cNvPr>
            <p:cNvSpPr txBox="1"/>
            <p:nvPr/>
          </p:nvSpPr>
          <p:spPr>
            <a:xfrm>
              <a:off x="7889932" y="4390105"/>
              <a:ext cx="1516665" cy="962306"/>
            </a:xfrm>
            <a:prstGeom prst="rect">
              <a:avLst/>
            </a:prstGeom>
            <a:noFill/>
          </p:spPr>
          <p:txBody>
            <a:bodyPr wrap="square" rtlCol="0">
              <a:spAutoFit/>
            </a:bodyPr>
            <a:lstStyle/>
            <a:p>
              <a:r>
                <a:rPr lang="en-US" sz="4000" dirty="0">
                  <a:solidFill>
                    <a:schemeClr val="accent6"/>
                  </a:solidFill>
                  <a:latin typeface="Franklin Gothic Medium" panose="020B0603020102020204" pitchFamily="34" charset="0"/>
                </a:rPr>
                <a:t>151</a:t>
              </a:r>
            </a:p>
          </p:txBody>
        </p:sp>
      </p:gr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45718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ATM and ATO weights had improved finite-sample properties</a:t>
            </a:r>
            <a:endParaRPr lang="en-US" b="1" i="1" dirty="0">
              <a:solidFill>
                <a:schemeClr val="bg1"/>
              </a:solidFill>
              <a:latin typeface="Franklin Gothic Heavy" panose="020B0603020102020204" pitchFamily="34"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359FBA-7D74-CF44-9409-FA4A59F1E683}"/>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90775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E885AA-6D51-D644-A65E-9017C5499BFE}"/>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3473701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r>
              <a:rPr lang="en-US" sz="28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596629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pPr>
              <a:spcAft>
                <a:spcPts val="500"/>
              </a:spcAft>
            </a:pPr>
            <a:r>
              <a:rPr lang="en-US" dirty="0">
                <a:solidFill>
                  <a:schemeClr val="bg1"/>
                </a:solidFill>
                <a:latin typeface="Franklin Gothic Heavy" charset="0"/>
                <a:ea typeface="Franklin Gothic Heavy" charset="0"/>
                <a:cs typeface="Franklin Gothic Heavy" charset="0"/>
              </a:rPr>
              <a:t>How do we estimate the treatment effect?</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04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Estimation</a:t>
            </a:r>
          </a:p>
        </p:txBody>
      </p:sp>
    </p:spTree>
    <p:extLst>
      <p:ext uri="{BB962C8B-B14F-4D97-AF65-F5344CB8AC3E}">
        <p14:creationId xmlns:p14="http://schemas.microsoft.com/office/powerpoint/2010/main" val="3088000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897199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151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1</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1"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1</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en>
                      </m:f>
                      <m:r>
                        <a:rPr lang="en-US" sz="3600" b="0" i="1" smtClean="0">
                          <a:solidFill>
                            <a:schemeClr val="tx1">
                              <a:lumMod val="65000"/>
                              <a:lumOff val="35000"/>
                            </a:schemeClr>
                          </a:solidFill>
                          <a:latin typeface="Cambria Math" panose="02040503050406030204" pitchFamily="18" charset="0"/>
                        </a:rPr>
                        <m:t>−</m:t>
                      </m:r>
                    </m:oMath>
                  </m:oMathPara>
                </a14:m>
                <a:endParaRPr lang="en-US" sz="3600" dirty="0">
                  <a:solidFill>
                    <a:schemeClr val="tx1">
                      <a:lumMod val="65000"/>
                      <a:lumOff val="35000"/>
                    </a:schemeClr>
                  </a:solidFill>
                </a:endParaRPr>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(1−</m:t>
                                  </m:r>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0</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0"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0</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r>
                            <a:rPr lang="en-US" sz="3600" b="0" i="1" smtClean="0">
                              <a:solidFill>
                                <a:schemeClr val="tx1">
                                  <a:lumMod val="65000"/>
                                  <a:lumOff val="35000"/>
                                </a:schemeClr>
                              </a:solidFill>
                              <a:latin typeface="Cambria Math" panose="02040503050406030204" pitchFamily="18" charset="0"/>
                            </a:rPr>
                            <m:t>(1−</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en>
                      </m:f>
                    </m:oMath>
                  </m:oMathPara>
                </a14:m>
                <a:endParaRPr lang="en-US" sz="3600" dirty="0">
                  <a:solidFill>
                    <a:schemeClr val="tx1">
                      <a:lumMod val="65000"/>
                      <a:lumOff val="35000"/>
                    </a:schemeClr>
                  </a:solidFill>
                </a:endParaRPr>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F2C4EC5-0589-9341-AE79-B5BA79B02FBA}"/>
                  </a:ext>
                </a:extLst>
              </p:cNvPr>
              <p:cNvSpPr/>
              <p:nvPr/>
            </p:nvSpPr>
            <p:spPr>
              <a:xfrm>
                <a:off x="1149882" y="3085581"/>
                <a:ext cx="9892235" cy="2707341"/>
              </a:xfrm>
              <a:prstGeom prst="rect">
                <a:avLst/>
              </a:prstGeom>
              <a:solidFill>
                <a:srgbClr val="92CF4F">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𝑡𝑟𝑒𝑎𝑡𝑒𝑑</m:t>
                          </m:r>
                        </m:sub>
                      </m:sSub>
                      <m:r>
                        <a:rPr lang="en-US" sz="8000" b="0" i="1" smtClean="0">
                          <a:solidFill>
                            <a:schemeClr val="bg1"/>
                          </a:solidFill>
                          <a:latin typeface="Cambria Math" panose="02040503050406030204" pitchFamily="18" charset="0"/>
                        </a:rPr>
                        <m:t>−</m:t>
                      </m:r>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𝑐𝑜𝑛𝑡𝑟𝑜𝑙𝑠</m:t>
                          </m:r>
                        </m:sub>
                      </m:sSub>
                    </m:oMath>
                  </m:oMathPara>
                </a14:m>
                <a:endParaRPr lang="en-US" sz="8000" dirty="0">
                  <a:solidFill>
                    <a:schemeClr val="bg1"/>
                  </a:solidFill>
                </a:endParaRPr>
              </a:p>
            </p:txBody>
          </p:sp>
        </mc:Choice>
        <mc:Fallback>
          <p:sp>
            <p:nvSpPr>
              <p:cNvPr id="3" name="Rectangle 2">
                <a:extLst>
                  <a:ext uri="{FF2B5EF4-FFF2-40B4-BE49-F238E27FC236}">
                    <a16:creationId xmlns:a16="http://schemas.microsoft.com/office/drawing/2014/main" id="{EF2C4EC5-0589-9341-AE79-B5BA79B02FBA}"/>
                  </a:ext>
                </a:extLst>
              </p:cNvPr>
              <p:cNvSpPr>
                <a:spLocks noRot="1" noChangeAspect="1" noMove="1" noResize="1" noEditPoints="1" noAdjustHandles="1" noChangeArrowheads="1" noChangeShapeType="1" noTextEdit="1"/>
              </p:cNvSpPr>
              <p:nvPr/>
            </p:nvSpPr>
            <p:spPr>
              <a:xfrm>
                <a:off x="1149882" y="3085581"/>
                <a:ext cx="9892235" cy="270734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5151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885652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7C67E1B-C5B2-AD43-A069-B1A1F9629E4A}"/>
              </a:ext>
            </a:extLst>
          </p:cNvPr>
          <p:cNvCxnSpPr/>
          <p:nvPr/>
        </p:nvCxnSpPr>
        <p:spPr>
          <a:xfrm>
            <a:off x="2079812" y="3585882"/>
            <a:ext cx="8426823" cy="247199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866829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3109871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84868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1783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1</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1</m:t>
                                                </m:r>
                                              </m:sub>
                                            </m:sSub>
                                          </m:e>
                                        </m:d>
                                      </m:e>
                                    </m:d>
                                    <m:r>
                                      <a:rPr lang="en-US" sz="2800" b="0" i="1" smtClean="0">
                                        <a:solidFill>
                                          <a:schemeClr val="tx1">
                                            <a:lumMod val="65000"/>
                                            <a:lumOff val="35000"/>
                                          </a:schemeClr>
                                        </a:solidFill>
                                        <a:latin typeface="Cambria Math" panose="02040503050406030204" pitchFamily="18" charset="0"/>
                                      </a:rPr>
                                      <m:t>𝑍</m:t>
                                    </m:r>
                                    <m:r>
                                      <a:rPr lang="en-US" sz="2800" b="1" i="0" smtClean="0">
                                        <a:solidFill>
                                          <a:schemeClr val="tx1">
                                            <a:lumMod val="65000"/>
                                            <a:lumOff val="35000"/>
                                          </a:schemeClr>
                                        </a:solidFill>
                                        <a:latin typeface="Cambria Math" panose="02040503050406030204" pitchFamily="18" charset="0"/>
                                      </a:rPr>
                                      <m:t>𝐗</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457434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6" cy="2802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bg1"/>
                                        </a:solidFill>
                                        <a:latin typeface="Cambria Math" panose="02040503050406030204" pitchFamily="18" charset="0"/>
                                      </a:rPr>
                                      <m:t>𝒐𝒖𝒕𝒄𝒐𝒎𝒆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𝒕𝒓𝒆𝒂𝒕𝒎𝒆𝒏𝒕</m:t>
                                    </m:r>
                                    <m:r>
                                      <a:rPr lang="en-US" sz="2800" b="1" i="1" smtClean="0">
                                        <a:solidFill>
                                          <a:schemeClr val="bg1"/>
                                        </a:solidFill>
                                        <a:latin typeface="Cambria Math" panose="02040503050406030204" pitchFamily="18" charset="0"/>
                                      </a:rPr>
                                      <m:t>)</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6" cy="2802434"/>
              </a:xfrm>
              <a:prstGeom prst="rect">
                <a:avLst/>
              </a:prstGeom>
              <a:blipFill>
                <a:blip r:embed="rId3"/>
                <a:stretch>
                  <a:fillRect l="-377" t="-905" b="-3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23438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70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𝒐𝒖𝒕𝒄𝒐𝒎𝒆</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𝒄𝒐𝒏𝒕𝒓𝒐𝒍</m:t>
                                    </m:r>
                                    <m:r>
                                      <a:rPr lang="en-US" sz="2800" b="0" i="1" smtClean="0">
                                        <a:solidFill>
                                          <a:schemeClr val="bg1"/>
                                        </a:solidFill>
                                        <a:latin typeface="Cambria Math" panose="02040503050406030204" pitchFamily="18" charset="0"/>
                                      </a:rPr>
                                      <m:t>)</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701252"/>
              </a:xfrm>
              <a:prstGeom prst="rect">
                <a:avLst/>
              </a:prstGeom>
              <a:blipFill>
                <a:blip r:embed="rId3"/>
                <a:stretch>
                  <a:fillRect l="-377" t="-939" b="-3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750505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570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tx1">
                                            <a:lumMod val="65000"/>
                                            <a:lumOff val="35000"/>
                                          </a:schemeClr>
                                        </a:solidFill>
                                        <a:latin typeface="Cambria Math" panose="02040503050406030204" pitchFamily="18" charset="0"/>
                                      </a:rPr>
                                      <m:t>𝒐𝒖𝒕𝒄𝒐𝒎𝒆</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𝒄𝒐𝒏𝒕𝒓𝒐𝒍</m:t>
                                    </m:r>
                                    <m:r>
                                      <a:rPr lang="en-US" sz="2800" b="0"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𝒑𝒓𝒐𝒑𝒆𝒏𝒔𝒊𝒕𝒚</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𝒔𝒄𝒐𝒓𝒆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570127"/>
              </a:xfrm>
              <a:prstGeom prst="rect">
                <a:avLst/>
              </a:prstGeom>
              <a:blipFill>
                <a:blip r:embed="rId3"/>
                <a:stretch>
                  <a:fillRect l="-377" t="-495" b="-69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319718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r>
              <a:rPr lang="en-US" b="1" i="1" dirty="0">
                <a:solidFill>
                  <a:schemeClr val="accent1"/>
                </a:solidFill>
                <a:latin typeface="Franklin Gothic Heavy" panose="020B0603020102020204" pitchFamily="34" charset="0"/>
              </a:rPr>
              <a:t>Doubly robust estimator</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188534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179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08081814"/>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32283</TotalTime>
  <Words>7419</Words>
  <Application>Microsoft Macintosh PowerPoint</Application>
  <PresentationFormat>Widescreen</PresentationFormat>
  <Paragraphs>1420</Paragraphs>
  <Slides>170</Slides>
  <Notes>165</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170</vt:i4>
      </vt:variant>
    </vt:vector>
  </HeadingPairs>
  <TitlesOfParts>
    <vt:vector size="181" baseType="lpstr">
      <vt:lpstr>ＭＳ Ｐゴシック</vt:lpstr>
      <vt:lpstr>Arial</vt:lpstr>
      <vt:lpstr>Calibri</vt:lpstr>
      <vt:lpstr>Cambria Math</vt:lpstr>
      <vt:lpstr>Franklin Gothic Heavy</vt:lpstr>
      <vt:lpstr>Franklin Gothic Medium</vt:lpstr>
      <vt:lpstr>Monaco</vt:lpstr>
      <vt:lpstr>Sana</vt:lpstr>
      <vt:lpstr>Times New Roman</vt:lpstr>
      <vt:lpstr>Wingdings</vt:lpstr>
      <vt:lpstr>Office Theme</vt:lpstr>
      <vt:lpstr>Improving Modern Techniques of Causal Inference</vt:lpstr>
      <vt:lpstr>PowerPoint Presentation</vt:lpstr>
      <vt:lpstr>PowerPoint Presentation</vt:lpstr>
      <vt:lpstr>PowerPoint Presentation</vt:lpstr>
      <vt:lpstr>Background</vt:lpstr>
      <vt:lpstr>Observational Studies</vt:lpstr>
      <vt:lpstr>PowerPoint Presentation</vt:lpstr>
      <vt:lpstr>Estimate treatment effect</vt:lpstr>
      <vt:lpstr>Estimate treatment effect</vt:lpstr>
      <vt:lpstr>Estimate treatment effect</vt:lpstr>
      <vt:lpstr>Estimate treatment effect</vt:lpstr>
      <vt:lpstr>Estimate treatment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treatment effect</vt:lpstr>
      <vt:lpstr>Estimate treatment effect</vt:lpstr>
      <vt:lpstr>PowerPoint Presentation</vt:lpstr>
      <vt:lpstr>PowerPoint Presentation</vt:lpstr>
      <vt:lpstr>Method</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evenly matchable</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Estimation</vt:lpstr>
      <vt:lpstr>We want to use a propensity score model and also adjust the outcome model</vt:lpstr>
      <vt:lpstr>Doubly robust estimators</vt:lpstr>
      <vt:lpstr>Doubly robust estimators</vt:lpstr>
      <vt:lpstr>Doubly robust estimator</vt:lpstr>
      <vt:lpstr>Doubly robust estimator</vt:lpstr>
      <vt:lpstr>Doubly robust estimator</vt:lpstr>
      <vt:lpstr>Doubly robust estimator</vt:lpstr>
      <vt:lpstr>Doubly robust estimator</vt:lpstr>
      <vt:lpstr>ATO DR estimator</vt:lpstr>
      <vt:lpstr>ATO DR estimator</vt:lpstr>
      <vt:lpstr>ATO DR estimator</vt:lpstr>
      <vt:lpstr>ATO DR estimator</vt:lpstr>
      <vt:lpstr>ATO DR estimator</vt:lpstr>
      <vt:lpstr>ATO DR estimator</vt:lpstr>
      <vt:lpstr>ATO DR estimator</vt:lpstr>
      <vt:lpstr>PowerPoint Presentation</vt:lpstr>
      <vt:lpstr>PowerPoint Presentation</vt:lpstr>
      <vt:lpstr>ATO DR estimator</vt:lpstr>
      <vt:lpstr>M-Estimation</vt:lpstr>
      <vt:lpstr>Sandwich estimator</vt:lpstr>
      <vt:lpstr>Sandwich estimator</vt:lpstr>
      <vt:lpstr>Sandwich estimator</vt:lpstr>
      <vt:lpstr>Sandwich estimator</vt:lpstr>
      <vt:lpstr>PowerPoint Presentation</vt:lpstr>
      <vt:lpstr>PowerPoint Presentation</vt:lpstr>
      <vt:lpstr>PowerPoint Presentation</vt:lpstr>
      <vt:lpstr>Sensitivity Analysis</vt:lpstr>
      <vt:lpstr>Motivation</vt:lpstr>
      <vt:lpstr>✌️ Contributions</vt:lpstr>
      <vt:lpstr>PowerPoint Presentation</vt:lpstr>
      <vt:lpstr>Meaningful confounders</vt:lpstr>
      <vt:lpstr>PowerPoint Presentation</vt:lpstr>
      <vt:lpstr>PowerPoint Presentation</vt:lpstr>
      <vt:lpstr>PowerPoint Presentation</vt:lpstr>
      <vt:lpstr>Tipping point analyses</vt:lpstr>
      <vt:lpstr>PowerPoint Presentation</vt:lpstr>
      <vt:lpstr>PowerPoint Presentation</vt:lpstr>
      <vt:lpstr>You need</vt:lpstr>
      <vt:lpstr>You need</vt:lpstr>
      <vt:lpstr>You need</vt:lpstr>
      <vt:lpstr>You need</vt:lpstr>
      <vt:lpstr>E-value</vt:lpstr>
      <vt:lpstr>Observed covariate E-value</vt:lpstr>
      <vt:lpstr>PowerPoint Presentation</vt:lpstr>
      <vt:lpstr>R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289</cp:revision>
  <cp:lastPrinted>2019-01-25T14:31:54Z</cp:lastPrinted>
  <dcterms:created xsi:type="dcterms:W3CDTF">2017-11-08T23:32:53Z</dcterms:created>
  <dcterms:modified xsi:type="dcterms:W3CDTF">2019-01-25T14:35:06Z</dcterms:modified>
</cp:coreProperties>
</file>